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22" r:id="rId1"/>
  </p:sldMasterIdLst>
  <p:notesMasterIdLst>
    <p:notesMasterId r:id="rId41"/>
  </p:notesMasterIdLst>
  <p:sldIdLst>
    <p:sldId id="256" r:id="rId2"/>
    <p:sldId id="257" r:id="rId3"/>
    <p:sldId id="397" r:id="rId4"/>
    <p:sldId id="371" r:id="rId5"/>
    <p:sldId id="373" r:id="rId6"/>
    <p:sldId id="398" r:id="rId7"/>
    <p:sldId id="399" r:id="rId8"/>
    <p:sldId id="400" r:id="rId9"/>
    <p:sldId id="402" r:id="rId10"/>
    <p:sldId id="424" r:id="rId11"/>
    <p:sldId id="403" r:id="rId12"/>
    <p:sldId id="405" r:id="rId13"/>
    <p:sldId id="407" r:id="rId14"/>
    <p:sldId id="401" r:id="rId15"/>
    <p:sldId id="425" r:id="rId16"/>
    <p:sldId id="426" r:id="rId17"/>
    <p:sldId id="410" r:id="rId18"/>
    <p:sldId id="411" r:id="rId19"/>
    <p:sldId id="412" r:id="rId20"/>
    <p:sldId id="415" r:id="rId21"/>
    <p:sldId id="409" r:id="rId22"/>
    <p:sldId id="416" r:id="rId23"/>
    <p:sldId id="427" r:id="rId24"/>
    <p:sldId id="418" r:id="rId25"/>
    <p:sldId id="264" r:id="rId26"/>
    <p:sldId id="374" r:id="rId27"/>
    <p:sldId id="375" r:id="rId28"/>
    <p:sldId id="430" r:id="rId29"/>
    <p:sldId id="429" r:id="rId30"/>
    <p:sldId id="377" r:id="rId31"/>
    <p:sldId id="380" r:id="rId32"/>
    <p:sldId id="421" r:id="rId33"/>
    <p:sldId id="422" r:id="rId34"/>
    <p:sldId id="385" r:id="rId35"/>
    <p:sldId id="386" r:id="rId36"/>
    <p:sldId id="423" r:id="rId37"/>
    <p:sldId id="428" r:id="rId38"/>
    <p:sldId id="396" r:id="rId39"/>
    <p:sldId id="294" r:id="rId40"/>
  </p:sldIdLst>
  <p:sldSz cx="12192000" cy="6858000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나눔스퀘어_ac" panose="020B0600000101010101" pitchFamily="50" charset="-127"/>
      <p:regular r:id="rId43"/>
    </p:embeddedFont>
    <p:embeddedFont>
      <p:font typeface="나눔스퀘어_ac 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B15FCB2-30EF-4484-8757-E659ADB1331A}">
          <p14:sldIdLst>
            <p14:sldId id="256"/>
            <p14:sldId id="257"/>
            <p14:sldId id="397"/>
            <p14:sldId id="371"/>
            <p14:sldId id="373"/>
          </p14:sldIdLst>
        </p14:section>
        <p14:section name="2 Runge-Kutta ODE" id="{C5A59877-5DA2-426A-B803-E20CDD027A98}">
          <p14:sldIdLst>
            <p14:sldId id="398"/>
            <p14:sldId id="399"/>
            <p14:sldId id="400"/>
            <p14:sldId id="402"/>
            <p14:sldId id="424"/>
            <p14:sldId id="403"/>
            <p14:sldId id="405"/>
          </p14:sldIdLst>
        </p14:section>
        <p14:section name="3 스프링 운동 시뮬레이터 구현" id="{81F7CAB8-1E1D-40A0-AD7F-5529DB86B96E}">
          <p14:sldIdLst>
            <p14:sldId id="407"/>
            <p14:sldId id="401"/>
            <p14:sldId id="425"/>
            <p14:sldId id="426"/>
            <p14:sldId id="410"/>
            <p14:sldId id="411"/>
            <p14:sldId id="412"/>
            <p14:sldId id="415"/>
            <p14:sldId id="409"/>
            <p14:sldId id="416"/>
            <p14:sldId id="427"/>
          </p14:sldIdLst>
        </p14:section>
        <p14:section name="4 자동차 시뮬레이터 구현" id="{FC8BE074-F7A7-4AB9-916F-AA22F5CAC884}">
          <p14:sldIdLst>
            <p14:sldId id="418"/>
            <p14:sldId id="264"/>
            <p14:sldId id="374"/>
            <p14:sldId id="375"/>
            <p14:sldId id="430"/>
            <p14:sldId id="429"/>
            <p14:sldId id="377"/>
            <p14:sldId id="380"/>
            <p14:sldId id="421"/>
            <p14:sldId id="422"/>
            <p14:sldId id="385"/>
            <p14:sldId id="386"/>
            <p14:sldId id="423"/>
            <p14:sldId id="428"/>
            <p14:sldId id="396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3AFFF"/>
    <a:srgbClr val="56C2F8"/>
    <a:srgbClr val="FE583C"/>
    <a:srgbClr val="244F64"/>
    <a:srgbClr val="12121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3" autoAdjust="0"/>
    <p:restoredTop sz="85338" autoAdjust="0"/>
  </p:normalViewPr>
  <p:slideViewPr>
    <p:cSldViewPr snapToGrid="0" snapToObjects="1">
      <p:cViewPr varScale="1">
        <p:scale>
          <a:sx n="97" d="100"/>
          <a:sy n="97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559EA-625B-4BB5-A2A7-40C109F445CC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94287-D33C-47A0-9945-5B6CD32B1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71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이번에</a:t>
            </a:r>
            <a:r>
              <a:rPr lang="en-US" altLang="ko-KR" dirty="0"/>
              <a:t> </a:t>
            </a:r>
            <a:r>
              <a:rPr lang="ko-KR" altLang="en-US" dirty="0"/>
              <a:t>졸업 발표를 하게 된 </a:t>
            </a:r>
            <a:r>
              <a:rPr lang="ko-KR" altLang="en-US" dirty="0" err="1"/>
              <a:t>나노융합스쿨</a:t>
            </a:r>
            <a:r>
              <a:rPr lang="ko-KR" altLang="en-US" dirty="0"/>
              <a:t> 디스플레이학과 </a:t>
            </a:r>
            <a:r>
              <a:rPr lang="en-US" altLang="ko-KR" dirty="0"/>
              <a:t>16</a:t>
            </a:r>
            <a:r>
              <a:rPr lang="ko-KR" altLang="en-US" dirty="0"/>
              <a:t>학번 홍현준입니다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지금부터 </a:t>
            </a:r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방법을 활용한 물리 운동의 수치해석적 풀이와 구현에 대한 주제로 졸업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506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ODESolver</a:t>
            </a:r>
            <a:r>
              <a:rPr lang="en-US" altLang="ko-KR" dirty="0"/>
              <a:t> </a:t>
            </a:r>
            <a:r>
              <a:rPr lang="ko-KR" altLang="en-US" dirty="0"/>
              <a:t>클래스입니다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말 그대로 </a:t>
            </a:r>
            <a:r>
              <a:rPr lang="en-US" altLang="ko-KR" dirty="0"/>
              <a:t>ODE</a:t>
            </a:r>
            <a:r>
              <a:rPr lang="ko-KR" altLang="en-US" dirty="0"/>
              <a:t>를 풀이하는 클래스입니다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dq</a:t>
            </a:r>
            <a:r>
              <a:rPr lang="ko-KR" altLang="en-US" dirty="0"/>
              <a:t>배열들은 앞에서 설명하였던 </a:t>
            </a:r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방정식의 </a:t>
            </a:r>
            <a:r>
              <a:rPr lang="en-US" altLang="ko-KR" dirty="0"/>
              <a:t>1~4</a:t>
            </a:r>
            <a:r>
              <a:rPr lang="ko-KR" altLang="en-US" dirty="0"/>
              <a:t>번까지의 공식을 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ode.GetRightHandSide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메소드를 사용하여</a:t>
            </a:r>
            <a:r>
              <a:rPr lang="ko-KR" altLang="en-US" dirty="0"/>
              <a:t> 넣어줍니다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n-NO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 = 0; i &lt; ode.NumEqns; ++i)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-&gt; 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풀어야 할 방정식의 개수만큼 반복하면서 </a:t>
            </a:r>
            <a:r>
              <a:rPr lang="ko-KR" altLang="en-US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룽게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쿠타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마지막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단계를 수행해줍니다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nn-NO" altLang="ko-KR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5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스프링 운동 방정식입니다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스프링 운동은 시간과 속도</a:t>
            </a:r>
            <a:r>
              <a:rPr lang="en-US" altLang="ko-KR" dirty="0"/>
              <a:t>, </a:t>
            </a:r>
            <a:r>
              <a:rPr lang="ko-KR" altLang="en-US" dirty="0"/>
              <a:t>시간과 위치에 관한 두 개의 미분 방정식을 이용해서 풀어줍니다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초기값 이외에 스프링 운동을 위해 스프링 상수와 감쇠 계수가 주어져야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35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운동의 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방정식을 이용한 풀이입니다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dirty="0"/>
          </a:p>
          <a:p>
            <a:r>
              <a:rPr lang="en-US" altLang="ko-KR" dirty="0"/>
              <a:t>fa</a:t>
            </a:r>
            <a:r>
              <a:rPr lang="ko-KR" altLang="en-US" dirty="0"/>
              <a:t>는 공식 </a:t>
            </a:r>
            <a:r>
              <a:rPr lang="en-US" altLang="ko-KR" dirty="0"/>
              <a:t>3</a:t>
            </a:r>
            <a:r>
              <a:rPr lang="ko-KR" altLang="en-US" dirty="0"/>
              <a:t>을 가속도를 나타내도록 유도한 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초기 값이 주어져야 하므로 질량</a:t>
            </a:r>
            <a:r>
              <a:rPr lang="en-US" altLang="ko-KR" dirty="0"/>
              <a:t>=1</a:t>
            </a:r>
            <a:r>
              <a:rPr lang="ko-KR" altLang="en-US" dirty="0"/>
              <a:t>키로</a:t>
            </a:r>
            <a:r>
              <a:rPr lang="en-US" altLang="ko-KR" dirty="0"/>
              <a:t>, </a:t>
            </a:r>
            <a:r>
              <a:rPr lang="ko-KR" altLang="en-US" dirty="0"/>
              <a:t>감쇠 계수</a:t>
            </a:r>
            <a:r>
              <a:rPr lang="en-US" altLang="ko-KR" dirty="0"/>
              <a:t>=1.5, </a:t>
            </a:r>
            <a:r>
              <a:rPr lang="ko-KR" altLang="en-US" dirty="0"/>
              <a:t>스프링 상수</a:t>
            </a:r>
            <a:r>
              <a:rPr lang="en-US" altLang="ko-KR" dirty="0"/>
              <a:t>=20, </a:t>
            </a:r>
            <a:r>
              <a:rPr lang="ko-KR" altLang="en-US" dirty="0"/>
              <a:t>초기위치</a:t>
            </a:r>
            <a:r>
              <a:rPr lang="en-US" altLang="ko-KR" dirty="0"/>
              <a:t>(x0)=-0.2</a:t>
            </a:r>
            <a:r>
              <a:rPr lang="ko-KR" altLang="en-US" dirty="0"/>
              <a:t>으로 지정해줍니다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</a:t>
            </a:r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방법을 사용해서 </a:t>
            </a:r>
            <a:r>
              <a:rPr lang="en-US" altLang="ko-KR" dirty="0"/>
              <a:t>dv1</a:t>
            </a:r>
            <a:r>
              <a:rPr lang="ko-KR" altLang="en-US" dirty="0"/>
              <a:t>과 </a:t>
            </a:r>
            <a:r>
              <a:rPr lang="en-US" altLang="ko-KR" dirty="0"/>
              <a:t>dx1</a:t>
            </a:r>
            <a:r>
              <a:rPr lang="ko-KR" altLang="en-US" dirty="0"/>
              <a:t>을 초기값을 이용해서 구해주고 </a:t>
            </a:r>
            <a:r>
              <a:rPr lang="en-US" altLang="ko-KR" dirty="0"/>
              <a:t>dv2</a:t>
            </a:r>
            <a:r>
              <a:rPr lang="ko-KR" altLang="en-US" dirty="0"/>
              <a:t>와 </a:t>
            </a:r>
            <a:r>
              <a:rPr lang="en-US" altLang="ko-KR" dirty="0"/>
              <a:t>dx2</a:t>
            </a:r>
            <a:r>
              <a:rPr lang="ko-KR" altLang="en-US" dirty="0"/>
              <a:t>는 </a:t>
            </a:r>
            <a:r>
              <a:rPr lang="en-US" altLang="ko-KR" dirty="0"/>
              <a:t>dv1</a:t>
            </a:r>
            <a:r>
              <a:rPr lang="ko-KR" altLang="en-US" dirty="0"/>
              <a:t>과 </a:t>
            </a:r>
            <a:r>
              <a:rPr lang="en-US" altLang="ko-KR" dirty="0"/>
              <a:t>dx1</a:t>
            </a:r>
            <a:r>
              <a:rPr lang="ko-KR" altLang="en-US" dirty="0"/>
              <a:t>을 사용하여 계산해줍니다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</a:t>
            </a:r>
            <a:r>
              <a:rPr lang="en-US" altLang="ko-KR" dirty="0"/>
              <a:t>5</a:t>
            </a:r>
            <a:r>
              <a:rPr lang="ko-KR" altLang="en-US" dirty="0"/>
              <a:t>단계에서는 </a:t>
            </a:r>
            <a:r>
              <a:rPr lang="en-US" altLang="ko-KR" dirty="0"/>
              <a:t>4</a:t>
            </a:r>
            <a:r>
              <a:rPr lang="ko-KR" altLang="en-US" dirty="0"/>
              <a:t>단계까지의 값들을 사용하여 다음 단계의 속도와 위치를 구해줍니다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28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SpringODE</a:t>
            </a:r>
            <a:r>
              <a:rPr lang="en-US" altLang="ko-KR" dirty="0"/>
              <a:t> </a:t>
            </a:r>
            <a:r>
              <a:rPr lang="ko-KR" altLang="en-US" dirty="0"/>
              <a:t>클래스입니다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스프링 운동을 구현하기 위한 메인 클래스입니다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0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계속해서 </a:t>
            </a:r>
            <a:r>
              <a:rPr lang="en-US" altLang="ko-KR" dirty="0" err="1"/>
              <a:t>SpringODE</a:t>
            </a:r>
            <a:r>
              <a:rPr lang="en-US" altLang="ko-KR" dirty="0"/>
              <a:t> </a:t>
            </a:r>
            <a:r>
              <a:rPr lang="ko-KR" altLang="en-US" dirty="0"/>
              <a:t>클래스입니다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GetRightHandSide</a:t>
            </a:r>
            <a:r>
              <a:rPr lang="en-US" altLang="ko-KR" dirty="0"/>
              <a:t> </a:t>
            </a:r>
            <a:r>
              <a:rPr lang="ko-KR" altLang="en-US" dirty="0"/>
              <a:t>메소드를 스프링 운동에 맞춰 작성해줍니다</a:t>
            </a:r>
            <a:r>
              <a:rPr lang="en-US" altLang="ko-KR" dirty="0"/>
              <a:t>.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q[0] 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속도를 나타내고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q[1] 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위치를 </a:t>
            </a:r>
            <a:r>
              <a:rPr lang="ko-KR" altLang="en-US" sz="12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나타내줍니다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dq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[0] 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속도에 관한 </a:t>
            </a:r>
            <a:r>
              <a:rPr lang="ko-KR" altLang="en-US" sz="12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룽게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쿠타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방정식을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dq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[1] 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위치에 관한 </a:t>
            </a:r>
            <a:r>
              <a:rPr lang="ko-KR" altLang="en-US" sz="12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룽게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쿠타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방정식을 </a:t>
            </a:r>
            <a:r>
              <a:rPr lang="ko-KR" altLang="en-US" sz="12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나타내줍니다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454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룽게쿠타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4Spring 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클래스입니다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초에서 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초까지의 스프링 운동을 </a:t>
            </a:r>
            <a:r>
              <a:rPr lang="ko-KR" altLang="en-US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룽게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쿠타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방정식으로 풀어주고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콘솔창을 통해 계산된 속도와 위치 값을 띄워주는 역할을 합니다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3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SpringSimulator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class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입니다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클래스에서는 화면에 시각적으로 스프링 운동을 보여주고 화면을 업데이트해줍니다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86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</a:t>
            </a:r>
            <a:r>
              <a:rPr lang="en-US" altLang="ko-KR" dirty="0"/>
              <a:t>Window Form</a:t>
            </a:r>
            <a:r>
              <a:rPr lang="ko-KR" altLang="en-US" dirty="0"/>
              <a:t>을 사용하여 스프링 운동을 </a:t>
            </a:r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방정식으로 풀어 나타낸 프로그램의 화면입니다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83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다음으로 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사용한 스프링 운동 구현입니다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슬라이드 읽기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01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유니티를 사용하여 구현한 스프링 운동 시뮬레이션입니다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19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개요에서는 구현 환경과 진행 방법에 관하여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다음으로는 </a:t>
            </a:r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방법에 관한 설명을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</a:t>
            </a:r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방법을 사용하여 구현한 물리 시뮬레이션들의 구현에 관하여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35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쿠타로</a:t>
            </a:r>
            <a:r>
              <a:rPr lang="ko-KR" altLang="en-US" dirty="0"/>
              <a:t> 푼 스프링 운동을 직접 풀었을 때와</a:t>
            </a:r>
            <a:r>
              <a:rPr lang="en-US" altLang="ko-KR" dirty="0"/>
              <a:t> </a:t>
            </a:r>
            <a:r>
              <a:rPr lang="ko-KR" altLang="en-US" dirty="0"/>
              <a:t>유니티를 사용하여 구현하였을 때의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그래프 모두 동일한 값을 나타내는 것을 그래프를 통해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위쪽의 그래프는 </a:t>
            </a:r>
            <a:r>
              <a:rPr lang="en-US" altLang="ko-KR" dirty="0"/>
              <a:t>0.1</a:t>
            </a:r>
            <a:r>
              <a:rPr lang="ko-KR" altLang="en-US" dirty="0"/>
              <a:t>초마다 값을 업데이트 해주었지만 유니티는 </a:t>
            </a:r>
            <a:r>
              <a:rPr lang="en-US" altLang="ko-KR" dirty="0"/>
              <a:t>0.02</a:t>
            </a:r>
            <a:r>
              <a:rPr lang="ko-KR" altLang="en-US" dirty="0"/>
              <a:t>초마다 화면을 업데이트 해주기 때문에 그래프의 점이 더 많이 표시됩니다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81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44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자동차에 가해지는 기본 물리 공식들입니다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 err="1"/>
              <a:t>Fn</a:t>
            </a:r>
            <a:r>
              <a:rPr lang="ko-KR" altLang="en-US" dirty="0"/>
              <a:t>은 자동차가 지면을 미는 힘과 지면이 자동차를 미는 힘으로 구성되어 있으며 경사면의 경우 경사면의 각 또한 고려해줘야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Ft</a:t>
            </a:r>
            <a:r>
              <a:rPr lang="ko-KR" altLang="en-US" dirty="0"/>
              <a:t>는 </a:t>
            </a:r>
            <a:r>
              <a:rPr lang="ko-KR" altLang="en-US" dirty="0" err="1"/>
              <a:t>휠에</a:t>
            </a:r>
            <a:r>
              <a:rPr lang="ko-KR" altLang="en-US" dirty="0"/>
              <a:t> 가해지는 힘입니다</a:t>
            </a:r>
            <a:r>
              <a:rPr lang="en-US" altLang="ko-KR" dirty="0"/>
              <a:t>. </a:t>
            </a:r>
            <a:r>
              <a:rPr lang="ko-KR" altLang="en-US" dirty="0"/>
              <a:t>차량의 엔진 힘이 </a:t>
            </a:r>
            <a:r>
              <a:rPr lang="ko-KR" altLang="en-US" dirty="0" err="1"/>
              <a:t>휠에</a:t>
            </a:r>
            <a:r>
              <a:rPr lang="ko-KR" altLang="en-US" dirty="0"/>
              <a:t> 토크를 주고 </a:t>
            </a:r>
            <a:r>
              <a:rPr lang="ko-KR" altLang="en-US" dirty="0" err="1"/>
              <a:t>휠의</a:t>
            </a:r>
            <a:r>
              <a:rPr lang="ko-KR" altLang="en-US" dirty="0"/>
              <a:t> 반경만큼 나누어 구해줍니다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Fd</a:t>
            </a:r>
            <a:r>
              <a:rPr lang="ko-KR" altLang="en-US" dirty="0"/>
              <a:t>는 </a:t>
            </a:r>
            <a:r>
              <a:rPr lang="ko-KR" altLang="en-US" dirty="0" err="1"/>
              <a:t>공기항력입니다</a:t>
            </a:r>
            <a:r>
              <a:rPr lang="en-US" altLang="ko-KR" dirty="0"/>
              <a:t>. </a:t>
            </a:r>
            <a:r>
              <a:rPr lang="ko-KR" altLang="en-US" dirty="0" err="1"/>
              <a:t>공기항력은</a:t>
            </a:r>
            <a:r>
              <a:rPr lang="ko-KR" altLang="en-US" dirty="0"/>
              <a:t> 차량 진행 방향과 반대방향으로 힘이 가해지며 공기밀도</a:t>
            </a:r>
            <a:r>
              <a:rPr lang="en-US" altLang="ko-KR" dirty="0"/>
              <a:t>, </a:t>
            </a:r>
            <a:r>
              <a:rPr lang="ko-KR" altLang="en-US" dirty="0"/>
              <a:t>차량 앞 면적</a:t>
            </a:r>
            <a:r>
              <a:rPr lang="en-US" altLang="ko-KR" dirty="0"/>
              <a:t>, </a:t>
            </a:r>
            <a:r>
              <a:rPr lang="ko-KR" altLang="en-US" dirty="0"/>
              <a:t>항력 계수는 상수로 지정해줍니다</a:t>
            </a:r>
            <a:r>
              <a:rPr lang="en-US" altLang="ko-KR" dirty="0"/>
              <a:t>. </a:t>
            </a:r>
            <a:r>
              <a:rPr lang="ko-KR" altLang="en-US" dirty="0"/>
              <a:t>그리고 속도의 제곱만큼 </a:t>
            </a:r>
            <a:r>
              <a:rPr lang="ko-KR" altLang="en-US" dirty="0" err="1"/>
              <a:t>공기항력이</a:t>
            </a:r>
            <a:r>
              <a:rPr lang="ko-KR" altLang="en-US" dirty="0"/>
              <a:t> 주어진다는 점에 의해 차량의 최고 속도는 계속 빨라질 수 없고 한계점에 다다르게 됩니다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F_total</a:t>
            </a:r>
            <a:r>
              <a:rPr lang="ko-KR" altLang="en-US" dirty="0"/>
              <a:t>은 위의 공식들을 합한 것입니다</a:t>
            </a:r>
            <a:r>
              <a:rPr lang="en-US" altLang="ko-KR" dirty="0"/>
              <a:t>. </a:t>
            </a:r>
            <a:r>
              <a:rPr lang="ko-KR" altLang="en-US" dirty="0"/>
              <a:t>결론적으로 </a:t>
            </a:r>
            <a:r>
              <a:rPr lang="en-US" altLang="ko-KR" dirty="0"/>
              <a:t>‘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차량이 움직이는 방향의 총 힘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타이어에 가해지는 힘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(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롤링마찰력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경사면에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수평하게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작용하는 힘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공기항력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)’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됩니다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4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차량의 토크 곡선입니다</a:t>
            </a:r>
            <a:r>
              <a:rPr lang="en-US" altLang="ko-KR" dirty="0"/>
              <a:t>. </a:t>
            </a:r>
            <a:r>
              <a:rPr lang="ko-KR" altLang="en-US" dirty="0"/>
              <a:t>가로축은 </a:t>
            </a:r>
            <a:r>
              <a:rPr lang="en-US" altLang="ko-KR" dirty="0"/>
              <a:t>rpm, </a:t>
            </a:r>
            <a:r>
              <a:rPr lang="ko-KR" altLang="en-US" dirty="0"/>
              <a:t>세로축은 토크를 </a:t>
            </a:r>
            <a:r>
              <a:rPr lang="ko-KR" altLang="en-US" dirty="0" err="1"/>
              <a:t>나타내줍니다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 </a:t>
            </a:r>
            <a:r>
              <a:rPr lang="en-US" altLang="ko-KR" dirty="0"/>
              <a:t>rpm</a:t>
            </a:r>
            <a:r>
              <a:rPr lang="ko-KR" altLang="en-US" dirty="0"/>
              <a:t>을 넘어서는 순간 </a:t>
            </a:r>
            <a:r>
              <a:rPr lang="en-US" altLang="ko-KR" dirty="0"/>
              <a:t>rpm</a:t>
            </a:r>
            <a:r>
              <a:rPr lang="ko-KR" altLang="en-US" dirty="0"/>
              <a:t>이 증가해도 토크는 감소하는 것을 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는 가속도 공식입니다</a:t>
            </a:r>
            <a:r>
              <a:rPr lang="en-US" altLang="ko-KR" dirty="0"/>
              <a:t>. </a:t>
            </a:r>
            <a:r>
              <a:rPr lang="ko-KR" altLang="en-US" dirty="0"/>
              <a:t>이전 슬라이드의 </a:t>
            </a:r>
            <a:r>
              <a:rPr lang="en-US" altLang="ko-KR" dirty="0" err="1"/>
              <a:t>F_total</a:t>
            </a:r>
            <a:r>
              <a:rPr lang="ko-KR" altLang="en-US" dirty="0"/>
              <a:t>은 </a:t>
            </a:r>
            <a:r>
              <a:rPr lang="en-US" altLang="ko-KR" dirty="0"/>
              <a:t>ma</a:t>
            </a:r>
            <a:r>
              <a:rPr lang="ko-KR" altLang="en-US" dirty="0"/>
              <a:t>로 이루어져 있으므로 질량인 </a:t>
            </a:r>
            <a:r>
              <a:rPr lang="en-US" altLang="ko-KR" dirty="0"/>
              <a:t>m</a:t>
            </a:r>
            <a:r>
              <a:rPr lang="ko-KR" altLang="en-US" dirty="0"/>
              <a:t>을 나누어 구해줍니다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엔진 토크는 엔진 토크와 엔진 회전율의 함수입니다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엔진 출력</a:t>
            </a:r>
            <a:r>
              <a:rPr lang="en-US" altLang="ko-KR" dirty="0"/>
              <a:t>, </a:t>
            </a:r>
            <a:r>
              <a:rPr lang="ko-KR" altLang="en-US" dirty="0"/>
              <a:t>즉 차량을 움직이게 하는 힘은 엔진 토크와 엔진 각속도의 곱으로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엔진 각속도는 </a:t>
            </a:r>
            <a:r>
              <a:rPr lang="en-US" altLang="ko-KR" dirty="0"/>
              <a:t>2pi/60 * </a:t>
            </a:r>
            <a:r>
              <a:rPr lang="ko-KR" altLang="en-US" dirty="0"/>
              <a:t>엔진 회전율입니다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25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자동차 시뮬레이터를 구현하기 위해 토크 곡선을 디지털화 하여 세 구간으로 근사하여 </a:t>
            </a:r>
            <a:r>
              <a:rPr lang="ko-KR" altLang="en-US" dirty="0" err="1"/>
              <a:t>나타내줍니다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함으로써 엔진 토크를 기울기에 따라 세 구간에서만 구하면 되므로 계산이 </a:t>
            </a:r>
            <a:r>
              <a:rPr lang="ko-KR" altLang="en-US" dirty="0" err="1"/>
              <a:t>편리해집니다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엔진 회전율 즉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rpm</a:t>
            </a:r>
            <a:r>
              <a:rPr lang="ko-KR" altLang="en-US" dirty="0"/>
              <a:t>에 대한 공식입니다</a:t>
            </a:r>
            <a:r>
              <a:rPr lang="en-US" altLang="ko-KR" dirty="0"/>
              <a:t>. </a:t>
            </a:r>
            <a:r>
              <a:rPr lang="ko-KR" altLang="en-US" dirty="0"/>
              <a:t>기어를 올리거나 내릴 시 현재 </a:t>
            </a:r>
            <a:r>
              <a:rPr lang="en-US" altLang="ko-KR" dirty="0"/>
              <a:t>rpm</a:t>
            </a:r>
            <a:r>
              <a:rPr lang="ko-KR" altLang="en-US" dirty="0"/>
              <a:t>이 재계산됩니다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속도는 </a:t>
            </a:r>
            <a:r>
              <a:rPr lang="ko-KR" altLang="en-US" dirty="0" err="1"/>
              <a:t>휠의</a:t>
            </a:r>
            <a:r>
              <a:rPr lang="ko-KR" altLang="en-US" dirty="0"/>
              <a:t> 반지름과 휠 각속도의 곱으로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가속도는 이전 슬라이드에 나와있던 공식에서 휠 토크와 휠 반지름을 좀 더 풀어서 나타낸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ko-KR" altLang="en-US" dirty="0" err="1"/>
              <a:t>라지</a:t>
            </a:r>
            <a:r>
              <a:rPr lang="ko-KR" altLang="en-US" dirty="0"/>
              <a:t> </a:t>
            </a:r>
            <a:r>
              <a:rPr lang="en-US" altLang="ko-KR" dirty="0"/>
              <a:t>G</a:t>
            </a:r>
            <a:r>
              <a:rPr lang="ko-KR" altLang="en-US" dirty="0"/>
              <a:t>는 </a:t>
            </a:r>
            <a:r>
              <a:rPr lang="en-US" altLang="ko-KR" dirty="0"/>
              <a:t>final drive ratio(</a:t>
            </a:r>
            <a:r>
              <a:rPr lang="ko-KR" altLang="en-US" dirty="0"/>
              <a:t>최종 감속 비</a:t>
            </a:r>
            <a:r>
              <a:rPr lang="en-US" altLang="ko-KR" dirty="0"/>
              <a:t>)</a:t>
            </a:r>
            <a:r>
              <a:rPr lang="ko-KR" altLang="en-US" dirty="0"/>
              <a:t>를 의미합니다</a:t>
            </a:r>
            <a:r>
              <a:rPr lang="en-US" altLang="ko-KR" dirty="0"/>
              <a:t>. </a:t>
            </a:r>
            <a:r>
              <a:rPr lang="ko-KR" altLang="en-US" dirty="0" err="1"/>
              <a:t>최송</a:t>
            </a:r>
            <a:r>
              <a:rPr lang="ko-KR" altLang="en-US" dirty="0"/>
              <a:t> 감속 </a:t>
            </a:r>
            <a:r>
              <a:rPr lang="ko-KR" altLang="en-US" dirty="0" err="1"/>
              <a:t>비란</a:t>
            </a:r>
            <a:r>
              <a:rPr lang="ko-KR" altLang="en-US" dirty="0"/>
              <a:t> 엔진과 휠 사이의 관계인데 예를 들어 </a:t>
            </a:r>
            <a:r>
              <a:rPr lang="en-US" altLang="ko-KR" dirty="0"/>
              <a:t>1</a:t>
            </a:r>
            <a:r>
              <a:rPr lang="ko-KR" altLang="en-US" dirty="0"/>
              <a:t>단 기어에서 기어비가 </a:t>
            </a:r>
            <a:r>
              <a:rPr lang="en-US" altLang="ko-KR" dirty="0"/>
              <a:t>4:1 </a:t>
            </a:r>
            <a:r>
              <a:rPr lang="ko-KR" altLang="en-US" dirty="0"/>
              <a:t>이라면 엔진이 </a:t>
            </a:r>
            <a:r>
              <a:rPr lang="en-US" altLang="ko-KR" dirty="0"/>
              <a:t>4</a:t>
            </a:r>
            <a:r>
              <a:rPr lang="ko-KR" altLang="en-US" dirty="0"/>
              <a:t>번 회전해야 </a:t>
            </a:r>
            <a:r>
              <a:rPr lang="ko-KR" altLang="en-US" dirty="0" err="1"/>
              <a:t>휠이</a:t>
            </a:r>
            <a:r>
              <a:rPr lang="ko-KR" altLang="en-US" dirty="0"/>
              <a:t> 한바퀴 회전 해야 한다는 의미입니다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그런데 이 사이에 최종 감속 비가 존재합니다</a:t>
            </a:r>
            <a:r>
              <a:rPr lang="en-US" altLang="ko-KR" dirty="0"/>
              <a:t>. </a:t>
            </a:r>
            <a:r>
              <a:rPr lang="ko-KR" altLang="en-US" dirty="0" err="1"/>
              <a:t>최종감속비가</a:t>
            </a:r>
            <a:r>
              <a:rPr lang="ko-KR" altLang="en-US" dirty="0"/>
              <a:t> </a:t>
            </a:r>
            <a:r>
              <a:rPr lang="en-US" altLang="ko-KR" dirty="0"/>
              <a:t>5:1</a:t>
            </a:r>
            <a:r>
              <a:rPr lang="ko-KR" altLang="en-US" dirty="0"/>
              <a:t>이라면 전체 기어비는 </a:t>
            </a:r>
            <a:r>
              <a:rPr lang="en-US" altLang="ko-KR" dirty="0"/>
              <a:t>4*5</a:t>
            </a:r>
            <a:r>
              <a:rPr lang="ko-KR" altLang="en-US" dirty="0"/>
              <a:t>로 </a:t>
            </a:r>
            <a:r>
              <a:rPr lang="en-US" altLang="ko-KR" dirty="0"/>
              <a:t>20:1</a:t>
            </a:r>
            <a:r>
              <a:rPr lang="ko-KR" altLang="en-US" dirty="0"/>
              <a:t>이 되고 이는 엔진이 </a:t>
            </a:r>
            <a:r>
              <a:rPr lang="en-US" altLang="ko-KR" dirty="0"/>
              <a:t>20</a:t>
            </a:r>
            <a:r>
              <a:rPr lang="ko-KR" altLang="en-US" dirty="0"/>
              <a:t>번 회전해야 </a:t>
            </a:r>
            <a:r>
              <a:rPr lang="ko-KR" altLang="en-US" dirty="0" err="1"/>
              <a:t>휠이</a:t>
            </a:r>
            <a:r>
              <a:rPr lang="ko-KR" altLang="en-US" dirty="0"/>
              <a:t> 한바퀴 회전한다는 뜻이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최종감속비는</a:t>
            </a:r>
            <a:r>
              <a:rPr lang="ko-KR" altLang="en-US" dirty="0"/>
              <a:t> 상수로 주어집니다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36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 속도와 가속도에 관한 설명입니다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저단 기어에서의 최대 속도는 </a:t>
            </a:r>
            <a:r>
              <a:rPr lang="ko-KR" altLang="en-US" dirty="0" err="1"/>
              <a:t>공기항력으로</a:t>
            </a:r>
            <a:r>
              <a:rPr lang="ko-KR" altLang="en-US" dirty="0"/>
              <a:t> 인한 가속도가 </a:t>
            </a:r>
            <a:r>
              <a:rPr lang="en-US" altLang="ko-KR" dirty="0"/>
              <a:t>0</a:t>
            </a:r>
            <a:r>
              <a:rPr lang="ko-KR" altLang="en-US" dirty="0"/>
              <a:t>이 되는 구간에 진입하기 전에 최고 속도에 도달하게 됩니다</a:t>
            </a:r>
            <a:r>
              <a:rPr lang="en-US" altLang="ko-KR" dirty="0"/>
              <a:t>. </a:t>
            </a:r>
            <a:r>
              <a:rPr lang="ko-KR" altLang="en-US" dirty="0"/>
              <a:t>이는 저단 기어에서의 최대 엔진 회전율에 도달하기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앞서 설명한 것과 같이 </a:t>
            </a:r>
            <a:r>
              <a:rPr lang="ko-KR" altLang="en-US" dirty="0" err="1"/>
              <a:t>공기항력으로</a:t>
            </a:r>
            <a:r>
              <a:rPr lang="ko-KR" altLang="en-US" dirty="0"/>
              <a:t> 인해 차량의 최대 속도는 끝없이 증가할 수 없습니다</a:t>
            </a:r>
            <a:r>
              <a:rPr lang="en-US" altLang="ko-KR" dirty="0"/>
              <a:t>. </a:t>
            </a:r>
            <a:r>
              <a:rPr lang="ko-KR" altLang="en-US" dirty="0"/>
              <a:t>따라서 최고 속도는 가속도가 </a:t>
            </a:r>
            <a:r>
              <a:rPr lang="en-US" altLang="ko-KR" dirty="0"/>
              <a:t>0</a:t>
            </a:r>
            <a:r>
              <a:rPr lang="ko-KR" altLang="en-US" dirty="0"/>
              <a:t>이 되는 지점입니다</a:t>
            </a:r>
            <a:r>
              <a:rPr lang="en-US" altLang="ko-KR" dirty="0"/>
              <a:t>. </a:t>
            </a:r>
            <a:r>
              <a:rPr lang="ko-KR" altLang="en-US" dirty="0"/>
              <a:t>이 지점은 </a:t>
            </a:r>
            <a:r>
              <a:rPr lang="ko-KR" altLang="en-US" dirty="0" err="1"/>
              <a:t>휠에</a:t>
            </a:r>
            <a:r>
              <a:rPr lang="ko-KR" altLang="en-US" dirty="0"/>
              <a:t> 가해지는 토크가 차량의 </a:t>
            </a:r>
            <a:r>
              <a:rPr lang="ko-KR" altLang="en-US" dirty="0" err="1"/>
              <a:t>공기항력과</a:t>
            </a:r>
            <a:r>
              <a:rPr lang="ko-KR" altLang="en-US" dirty="0"/>
              <a:t> </a:t>
            </a:r>
            <a:r>
              <a:rPr lang="ko-KR" altLang="en-US" dirty="0" err="1"/>
              <a:t>롤링마찰력에</a:t>
            </a:r>
            <a:r>
              <a:rPr lang="ko-KR" altLang="en-US" dirty="0"/>
              <a:t> 의해 정확히 균형을 이루는 속도에 도달하는 지점이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46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최고 속도의 계산입니다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최고 속도는 가속도가 </a:t>
            </a:r>
            <a:r>
              <a:rPr lang="en-US" altLang="ko-KR" dirty="0"/>
              <a:t>0</a:t>
            </a:r>
            <a:r>
              <a:rPr lang="ko-KR" altLang="en-US" dirty="0"/>
              <a:t>인 지점에서 가속도 공식을 유도하여 얻을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왼쪽의 특정 상수 값들은 </a:t>
            </a:r>
            <a:r>
              <a:rPr lang="ko-KR" altLang="en-US" dirty="0" err="1"/>
              <a:t>박스터</a:t>
            </a:r>
            <a:r>
              <a:rPr lang="ko-KR" altLang="en-US" dirty="0"/>
              <a:t> </a:t>
            </a:r>
            <a:r>
              <a:rPr lang="en-US" altLang="ko-KR" dirty="0"/>
              <a:t>S </a:t>
            </a:r>
            <a:r>
              <a:rPr lang="ko-KR" altLang="en-US" dirty="0"/>
              <a:t>차량을 베이스로 하여 지정해주었습니다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평지에서 </a:t>
            </a:r>
            <a:r>
              <a:rPr lang="ko-KR" altLang="en-US" dirty="0" err="1"/>
              <a:t>박스터</a:t>
            </a:r>
            <a:r>
              <a:rPr lang="ko-KR" altLang="en-US" dirty="0"/>
              <a:t> </a:t>
            </a:r>
            <a:r>
              <a:rPr lang="en-US" altLang="ko-KR" dirty="0"/>
              <a:t>S</a:t>
            </a:r>
            <a:r>
              <a:rPr lang="ko-KR" altLang="en-US" dirty="0"/>
              <a:t>의 속도는 </a:t>
            </a:r>
            <a:r>
              <a:rPr lang="en-US" altLang="ko-KR" dirty="0"/>
              <a:t>271.5 km/h </a:t>
            </a:r>
            <a:r>
              <a:rPr lang="ko-KR" altLang="en-US" dirty="0"/>
              <a:t>에서 </a:t>
            </a:r>
            <a:r>
              <a:rPr lang="ko-KR" altLang="en-US" dirty="0" err="1"/>
              <a:t>공기항력을</a:t>
            </a:r>
            <a:r>
              <a:rPr lang="ko-KR" altLang="en-US" dirty="0"/>
              <a:t> 받는 한 더 증가할 수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68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엔진 브레이크는 상수인 엔진 제동계수와 엔진 회전율의 곱으로 </a:t>
            </a:r>
            <a:r>
              <a:rPr lang="ko-KR" altLang="en-US" dirty="0" err="1"/>
              <a:t>나타내집니다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브레이크 가속도는 브레이크 페달을 밟을 시에 사용됩니다</a:t>
            </a:r>
            <a:r>
              <a:rPr lang="en-US" altLang="ko-KR" dirty="0"/>
              <a:t>.</a:t>
            </a:r>
            <a:r>
              <a:rPr lang="ko-KR" altLang="en-US" dirty="0"/>
              <a:t> 이 때 발생되는 토크는 </a:t>
            </a:r>
            <a:r>
              <a:rPr lang="ko-KR" altLang="en-US" dirty="0" err="1"/>
              <a:t>휠이</a:t>
            </a:r>
            <a:r>
              <a:rPr lang="ko-KR" altLang="en-US" dirty="0"/>
              <a:t> 회전하는 반대 방향으로 작용하게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87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구현입니다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Car </a:t>
            </a:r>
            <a:r>
              <a:rPr lang="ko-KR" altLang="en-US" dirty="0"/>
              <a:t>클래스입니다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Car </a:t>
            </a:r>
            <a:r>
              <a:rPr lang="ko-KR" altLang="en-US" dirty="0"/>
              <a:t>클래스는 </a:t>
            </a:r>
            <a:r>
              <a:rPr lang="en-US" altLang="ko-KR" dirty="0" err="1"/>
              <a:t>DragProjectile</a:t>
            </a:r>
            <a:r>
              <a:rPr lang="en-US" altLang="ko-KR" dirty="0"/>
              <a:t> </a:t>
            </a:r>
            <a:r>
              <a:rPr lang="ko-KR" altLang="en-US" dirty="0"/>
              <a:t>클래스를 상속받습니다</a:t>
            </a:r>
            <a:r>
              <a:rPr lang="en-US" altLang="ko-KR" dirty="0"/>
              <a:t>. </a:t>
            </a:r>
            <a:r>
              <a:rPr lang="en-US" altLang="ko-KR" dirty="0" err="1"/>
              <a:t>DragProjectile</a:t>
            </a:r>
            <a:r>
              <a:rPr lang="en-US" altLang="ko-KR" dirty="0"/>
              <a:t> </a:t>
            </a:r>
            <a:r>
              <a:rPr lang="ko-KR" altLang="en-US" dirty="0"/>
              <a:t>클래스에서는 발사체와 관련한 코드들의 구현이 되어있습니다</a:t>
            </a:r>
            <a:r>
              <a:rPr lang="en-US" altLang="ko-KR" dirty="0"/>
              <a:t>. </a:t>
            </a:r>
            <a:r>
              <a:rPr lang="ko-KR" altLang="en-US" dirty="0"/>
              <a:t>하지만 크게 중요하지 않기 때문에 생략하겠습니다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Car </a:t>
            </a:r>
            <a:r>
              <a:rPr lang="ko-KR" altLang="en-US" dirty="0"/>
              <a:t>클래스에서는 </a:t>
            </a:r>
            <a:r>
              <a:rPr lang="en-US" altLang="ko-KR" dirty="0"/>
              <a:t>redline, </a:t>
            </a:r>
            <a:r>
              <a:rPr lang="en-US" altLang="ko-KR" dirty="0" err="1"/>
              <a:t>finalDriveRatio</a:t>
            </a:r>
            <a:r>
              <a:rPr lang="en-US" altLang="ko-KR" dirty="0"/>
              <a:t>, </a:t>
            </a:r>
            <a:r>
              <a:rPr lang="en-US" altLang="ko-KR" dirty="0" err="1"/>
              <a:t>wheelRadius</a:t>
            </a:r>
            <a:r>
              <a:rPr lang="en-US" altLang="ko-KR" dirty="0"/>
              <a:t>(</a:t>
            </a:r>
            <a:r>
              <a:rPr lang="ko-KR" altLang="en-US" dirty="0"/>
              <a:t>휠 반지름</a:t>
            </a:r>
            <a:r>
              <a:rPr lang="en-US" altLang="ko-KR" dirty="0"/>
              <a:t>), </a:t>
            </a:r>
            <a:r>
              <a:rPr lang="en-US" altLang="ko-KR" dirty="0" err="1"/>
              <a:t>numberOfGears</a:t>
            </a:r>
            <a:r>
              <a:rPr lang="en-US" altLang="ko-KR" dirty="0"/>
              <a:t>(</a:t>
            </a:r>
            <a:r>
              <a:rPr lang="ko-KR" altLang="en-US" dirty="0"/>
              <a:t>기어 수</a:t>
            </a:r>
            <a:r>
              <a:rPr lang="en-US" altLang="ko-KR" dirty="0"/>
              <a:t>) </a:t>
            </a:r>
            <a:r>
              <a:rPr lang="ko-KR" altLang="en-US" dirty="0"/>
              <a:t>등의 필요한 변수를 선언합니다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롤링마찰계수</a:t>
            </a:r>
            <a:r>
              <a:rPr lang="en-US" altLang="ko-KR" dirty="0"/>
              <a:t>, rpm, </a:t>
            </a:r>
            <a:r>
              <a:rPr lang="en-US" altLang="ko-KR" dirty="0" err="1"/>
              <a:t>gearNumber</a:t>
            </a:r>
            <a:r>
              <a:rPr lang="en-US" altLang="ko-KR" dirty="0"/>
              <a:t>, mode </a:t>
            </a:r>
            <a:r>
              <a:rPr lang="ko-KR" altLang="en-US" dirty="0"/>
              <a:t>등의 어떤 차량을 베이스로 구현하던지 초기 상수로 주어지는 값들을 선언합니다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40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계속해서 </a:t>
            </a:r>
            <a:r>
              <a:rPr lang="en-US" altLang="ko-KR" dirty="0"/>
              <a:t>Car </a:t>
            </a:r>
            <a:r>
              <a:rPr lang="ko-KR" altLang="en-US" dirty="0"/>
              <a:t>클래스입니다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오른쪽에서 </a:t>
            </a:r>
            <a:r>
              <a:rPr lang="en-US" altLang="ko-KR" dirty="0" err="1"/>
              <a:t>ShiftGear</a:t>
            </a:r>
            <a:r>
              <a:rPr lang="en-US" altLang="ko-KR" dirty="0"/>
              <a:t> </a:t>
            </a:r>
            <a:r>
              <a:rPr lang="ko-KR" altLang="en-US" dirty="0"/>
              <a:t>메소드를 통해 기어를 변환하는 방법을 정의합니다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본 것과 같이 </a:t>
            </a:r>
            <a:r>
              <a:rPr lang="en-US" altLang="ko-KR" sz="12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.OmegaE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.OmegaE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* 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newGearRatio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oldGearRatio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기어 </a:t>
            </a:r>
            <a:r>
              <a:rPr lang="ko-KR" altLang="en-US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변환시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rpm</a:t>
            </a:r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다시 계산해줍니다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88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환경입니다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쿠타를</a:t>
            </a:r>
            <a:r>
              <a:rPr lang="ko-KR" altLang="en-US" dirty="0"/>
              <a:t> 활용하여 물리 운동을 풀어낸 후 </a:t>
            </a:r>
            <a:r>
              <a:rPr lang="ko-KR" altLang="en-US" dirty="0" err="1"/>
              <a:t>코드화하여</a:t>
            </a:r>
            <a:r>
              <a:rPr lang="ko-KR" altLang="en-US" dirty="0"/>
              <a:t> 실제로 윈도우 폼</a:t>
            </a:r>
            <a:r>
              <a:rPr lang="en-US" altLang="ko-KR" dirty="0"/>
              <a:t>, </a:t>
            </a:r>
            <a:r>
              <a:rPr lang="ko-KR" altLang="en-US" dirty="0"/>
              <a:t>유니티와 같은 시각적으로 볼 수 있는 프로그램을 활용하여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285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GetRightHandSide</a:t>
            </a:r>
            <a:r>
              <a:rPr lang="en-US" altLang="ko-KR" dirty="0"/>
              <a:t>() </a:t>
            </a:r>
            <a:r>
              <a:rPr lang="ko-KR" altLang="en-US" dirty="0"/>
              <a:t>메소드입니다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설명했던 </a:t>
            </a:r>
            <a:r>
              <a:rPr lang="en-US" altLang="ko-KR" dirty="0"/>
              <a:t>torque curve </a:t>
            </a:r>
            <a:r>
              <a:rPr lang="ko-KR" altLang="en-US" dirty="0"/>
              <a:t>곡선에서 기울기에 따라 세 부분으로 나누어 토크 곡선을 정의해줍니다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Fd</a:t>
            </a:r>
            <a:r>
              <a:rPr lang="ko-KR" altLang="en-US" dirty="0"/>
              <a:t>는 </a:t>
            </a:r>
            <a:r>
              <a:rPr lang="ko-KR" altLang="en-US" dirty="0" err="1"/>
              <a:t>공기항력입니다</a:t>
            </a:r>
            <a:r>
              <a:rPr lang="en-US" altLang="ko-KR" dirty="0"/>
              <a:t>. </a:t>
            </a:r>
            <a:r>
              <a:rPr lang="ko-KR" altLang="en-US" dirty="0"/>
              <a:t>공기 밀도</a:t>
            </a:r>
            <a:r>
              <a:rPr lang="en-US" altLang="ko-KR" dirty="0"/>
              <a:t>, </a:t>
            </a:r>
            <a:r>
              <a:rPr lang="ko-KR" altLang="en-US" dirty="0"/>
              <a:t>차량 앞 면적</a:t>
            </a:r>
            <a:r>
              <a:rPr lang="en-US" altLang="ko-KR" dirty="0"/>
              <a:t>, </a:t>
            </a:r>
            <a:r>
              <a:rPr lang="ko-KR" altLang="en-US" dirty="0"/>
              <a:t>항력 계수</a:t>
            </a:r>
            <a:r>
              <a:rPr lang="en-US" altLang="ko-KR" dirty="0"/>
              <a:t>, </a:t>
            </a:r>
            <a:r>
              <a:rPr lang="ko-KR" altLang="en-US" dirty="0"/>
              <a:t>속도의 제곱을 통해 구해줍니다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Fr</a:t>
            </a:r>
            <a:r>
              <a:rPr lang="ko-KR" altLang="en-US" dirty="0"/>
              <a:t>은 롤링 마찰력입니다</a:t>
            </a:r>
            <a:r>
              <a:rPr lang="en-US" altLang="ko-KR" dirty="0"/>
              <a:t>. </a:t>
            </a:r>
            <a:r>
              <a:rPr lang="ko-KR" altLang="en-US" dirty="0"/>
              <a:t>마찰 계수</a:t>
            </a:r>
            <a:r>
              <a:rPr lang="en-US" altLang="ko-KR" dirty="0"/>
              <a:t>, </a:t>
            </a:r>
            <a:r>
              <a:rPr lang="ko-KR" altLang="en-US" dirty="0"/>
              <a:t>차량 질량</a:t>
            </a:r>
            <a:r>
              <a:rPr lang="en-US" altLang="ko-KR" dirty="0"/>
              <a:t>, </a:t>
            </a:r>
            <a:r>
              <a:rPr lang="ko-KR" altLang="en-US" dirty="0"/>
              <a:t>중력 가속도를 통해 구해줍니다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차량은 </a:t>
            </a:r>
            <a:r>
              <a:rPr lang="en-US" altLang="ko-KR" dirty="0"/>
              <a:t>accelerating(</a:t>
            </a:r>
            <a:r>
              <a:rPr lang="ko-KR" altLang="en-US" dirty="0"/>
              <a:t>가속 모드</a:t>
            </a:r>
            <a:r>
              <a:rPr lang="en-US" altLang="ko-KR" dirty="0"/>
              <a:t>), </a:t>
            </a:r>
            <a:r>
              <a:rPr lang="ko-KR" altLang="en-US" dirty="0"/>
              <a:t>브레이크 모드</a:t>
            </a:r>
            <a:r>
              <a:rPr lang="en-US" altLang="ko-KR" dirty="0"/>
              <a:t>, </a:t>
            </a:r>
            <a:r>
              <a:rPr lang="en-US" altLang="ko-KR" dirty="0" err="1"/>
              <a:t>cruze</a:t>
            </a:r>
            <a:r>
              <a:rPr lang="en-US" altLang="ko-KR" dirty="0"/>
              <a:t>(</a:t>
            </a:r>
            <a:r>
              <a:rPr lang="ko-KR" altLang="en-US" dirty="0"/>
              <a:t>등속도 운동 모드</a:t>
            </a:r>
            <a:r>
              <a:rPr lang="en-US" altLang="ko-KR" dirty="0"/>
              <a:t>) </a:t>
            </a:r>
            <a:r>
              <a:rPr lang="ko-KR" altLang="en-US" dirty="0"/>
              <a:t>세 가지의 경우로 나누어 모드에 따라서 차량 가속도를 계산해줍니다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044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BoxsterS</a:t>
            </a:r>
            <a:r>
              <a:rPr lang="en-US" altLang="ko-KR" dirty="0"/>
              <a:t> </a:t>
            </a:r>
            <a:r>
              <a:rPr lang="ko-KR" altLang="en-US" dirty="0"/>
              <a:t>클래스입니다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클래스에서는 </a:t>
            </a:r>
            <a:r>
              <a:rPr lang="ko-KR" altLang="en-US" dirty="0" err="1"/>
              <a:t>박스터</a:t>
            </a:r>
            <a:r>
              <a:rPr lang="ko-KR" altLang="en-US" dirty="0"/>
              <a:t> </a:t>
            </a:r>
            <a:r>
              <a:rPr lang="en-US" altLang="ko-KR" dirty="0"/>
              <a:t>S</a:t>
            </a:r>
            <a:r>
              <a:rPr lang="ko-KR" altLang="en-US" dirty="0"/>
              <a:t>의 차량 스펙과 유사하게 차량의 스펙을 설정해줍니다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외에 다른 차량의 스펙을 입력하여 시뮬레이션 또한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값들은 앞서 작성한 클래스들에 전달되어 계산됩니다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280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Window Form</a:t>
            </a:r>
            <a:r>
              <a:rPr lang="ko-KR" altLang="en-US" dirty="0"/>
              <a:t>을 사용하여 구현한 자동차 시뮬레이션입니다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화면상에 표시되도록 하는 코드들은 생략하였습니다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초기 세팅입니다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엔진 </a:t>
            </a:r>
            <a:r>
              <a:rPr lang="en-US" altLang="ko-KR" dirty="0"/>
              <a:t>rpm</a:t>
            </a:r>
            <a:r>
              <a:rPr lang="ko-KR" altLang="en-US" dirty="0"/>
              <a:t>이 최대인 </a:t>
            </a:r>
            <a:r>
              <a:rPr lang="en-US" altLang="ko-KR" dirty="0"/>
              <a:t>8000 rpm</a:t>
            </a:r>
            <a:r>
              <a:rPr lang="ko-KR" altLang="en-US" dirty="0"/>
              <a:t>에 도달하면 하단의 경고 메시지가 출력되며 정지됩니다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차량의 속도를 계산했을 때의 최대 값인 </a:t>
            </a:r>
            <a:r>
              <a:rPr lang="en-US" altLang="ko-KR" dirty="0"/>
              <a:t>271 km/h </a:t>
            </a:r>
            <a:r>
              <a:rPr lang="ko-KR" altLang="en-US" dirty="0"/>
              <a:t>에서 더 이상 속도가 증가하지 않는 것을 알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135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같이 가속 중일 때</a:t>
            </a:r>
            <a:r>
              <a:rPr lang="en-US" altLang="ko-KR" dirty="0"/>
              <a:t>, </a:t>
            </a:r>
            <a:r>
              <a:rPr lang="ko-KR" altLang="en-US" dirty="0"/>
              <a:t>등속운동 중일 때 브레이크를 밟을 때를 시뮬레이션 해볼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기어 또한 수동으로 조작하여 올리거나 내리면서 조작이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139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유니티로 구현한 자동차 시뮬레이터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지면의 한 칸은 가로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1m </a:t>
            </a:r>
            <a:r>
              <a:rPr lang="ko-KR" altLang="en-US" dirty="0"/>
              <a:t>이며 현실세계에서의 차량 크기와 동일하게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13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자료입니다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9925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31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진행 방식은</a:t>
            </a:r>
            <a:r>
              <a:rPr lang="en-US" altLang="ko-KR" dirty="0"/>
              <a:t>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52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/>
                  <a:t>룽게 </a:t>
                </a:r>
                <a:r>
                  <a:rPr lang="ko-KR" altLang="en-US" dirty="0" err="1"/>
                  <a:t>쿠타</a:t>
                </a:r>
                <a:r>
                  <a:rPr lang="ko-KR" altLang="en-US" dirty="0"/>
                  <a:t> 방정식을 본격적으로 설명하기 전에 먼저 수치해석적 풀이는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어떤 물리 모델링에서 위치 값을 원하지만 위치 식을 도출할 수 없고 속도만 알고 있을 때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미분 방정식의 수치해석 풀이를 사용하게 됩니다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endParaRPr lang="en-US" altLang="ko-KR" dirty="0"/>
              </a:p>
              <a:p>
                <a:pPr>
                  <a:lnSpc>
                    <a:spcPct val="130000"/>
                  </a:lnSpc>
                </a:pPr>
                <a:r>
                  <a:rPr lang="ko-KR" altLang="en-US" dirty="0"/>
                  <a:t>그 방법 중 대표적이고 간단한 풀이 방법으로는 </a:t>
                </a:r>
                <a:r>
                  <a:rPr lang="ko-KR" altLang="en-US" dirty="0" err="1"/>
                  <a:t>오일러</a:t>
                </a:r>
                <a:r>
                  <a:rPr lang="ko-KR" altLang="en-US" dirty="0"/>
                  <a:t> 법이 있습니다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하지만 </a:t>
                </a:r>
                <a:r>
                  <a:rPr lang="ko-KR" altLang="en-US" dirty="0" err="1"/>
                  <a:t>오일러</a:t>
                </a:r>
                <a:r>
                  <a:rPr lang="ko-KR" altLang="en-US" dirty="0"/>
                  <a:t> 법은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시간에 따른 속도의 변화가 심한 비선형 그래프에서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  <a:ea typeface="+mn-ea"/>
                      </a:rPr>
                      <m:t>사용했을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  <a:ea typeface="+mn-ea"/>
                      </a:rPr>
                      <m:t>때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속도를 구하게 되면 실제 값과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계산된 추정 값과의 오차가 커질 수 있다는 한계가 존재합니다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/>
                  <a:t>룽게 </a:t>
                </a:r>
                <a:r>
                  <a:rPr lang="ko-KR" altLang="en-US" dirty="0" err="1"/>
                  <a:t>쿠타</a:t>
                </a:r>
                <a:r>
                  <a:rPr lang="ko-KR" altLang="en-US" dirty="0"/>
                  <a:t> 방정식을 본격적으로 설명하기 전에 먼저 수치해석적 풀이는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어떤 물리 모델링에서 위치 값을 원하지만 위치 식을 도출할 수 없고 속도만 알고 있을 때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미분 방정식의 수치해석 풀이를 사용하게 됩니다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endParaRPr lang="en-US" altLang="ko-KR" dirty="0"/>
              </a:p>
              <a:p>
                <a:pPr>
                  <a:lnSpc>
                    <a:spcPct val="130000"/>
                  </a:lnSpc>
                </a:pPr>
                <a:r>
                  <a:rPr lang="ko-KR" altLang="en-US" dirty="0"/>
                  <a:t>그 방법 중 대표적이고 간단한 풀이 방법으로는 </a:t>
                </a:r>
                <a:r>
                  <a:rPr lang="ko-KR" altLang="en-US" dirty="0" err="1"/>
                  <a:t>오일러</a:t>
                </a:r>
                <a:r>
                  <a:rPr lang="ko-KR" altLang="en-US" dirty="0"/>
                  <a:t> 법이 있습니다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하지만 </a:t>
                </a:r>
                <a:r>
                  <a:rPr lang="ko-KR" altLang="en-US" dirty="0" err="1"/>
                  <a:t>오일러</a:t>
                </a:r>
                <a:r>
                  <a:rPr lang="ko-KR" altLang="en-US" dirty="0"/>
                  <a:t> 법은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시간에 따른 속도의 변화가 심한 비선형 그래프에서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i="0" dirty="0">
                    <a:latin typeface="Cambria Math" panose="02040503050406030204" pitchFamily="18" charset="0"/>
                    <a:ea typeface="+mn-ea"/>
                  </a:rPr>
                  <a:t>사용했을</a:t>
                </a:r>
                <a:r>
                  <a:rPr lang="en-US" altLang="ko-KR" b="0" i="0" dirty="0">
                    <a:latin typeface="Cambria Math" panose="02040503050406030204" pitchFamily="18" charset="0"/>
                    <a:ea typeface="+mn-ea"/>
                  </a:rPr>
                  <a:t> </a:t>
                </a:r>
                <a:r>
                  <a:rPr lang="ko-KR" altLang="en-US" b="0" i="0" dirty="0">
                    <a:latin typeface="Cambria Math" panose="02040503050406030204" pitchFamily="18" charset="0"/>
                    <a:ea typeface="+mn-ea"/>
                  </a:rPr>
                  <a:t>때</a:t>
                </a:r>
                <a:r>
                  <a:rPr lang="en-US" altLang="ko-KR" b="0" i="0" dirty="0">
                    <a:latin typeface="Cambria Math" panose="02040503050406030204" pitchFamily="18" charset="0"/>
                    <a:ea typeface="+mn-ea"/>
                  </a:rPr>
                  <a:t> </a:t>
                </a:r>
                <a:r>
                  <a:rPr lang="en-US" altLang="ko-KR" i="0">
                    <a:latin typeface="Cambria Math" panose="02040503050406030204" pitchFamily="18" charset="0"/>
                  </a:rPr>
                  <a:t>𝑡_𝑛</a:t>
                </a:r>
                <a:r>
                  <a:rPr lang="ko-KR" altLang="en-US" i="0">
                    <a:latin typeface="Cambria Math" panose="02040503050406030204" pitchFamily="18" charset="0"/>
                  </a:rPr>
                  <a:t> 에서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 𝑡_𝑛+</a:t>
                </a:r>
                <a:r>
                  <a:rPr lang="en-US" altLang="ko-K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속도를 구하게 되면 실제 값과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계산된 추정 값과의 오차가 커질 수 있다는 한계가 존재합니다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470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그에 반해 </a:t>
            </a:r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방법은 구하고자 하는 목표 값의 절반 지점에서 기울기를 구한 후 목표 값에서의 값을 계산하기 때문에 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 err="1"/>
              <a:t>오일러</a:t>
            </a:r>
            <a:r>
              <a:rPr lang="ko-KR" altLang="en-US" dirty="0"/>
              <a:t> 법에서의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한계였던 위치와 시간에 대한 비선형 그래프에서도 상당히 정확한 값을 얻을 수 있습니다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45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방법은 초기값 문제를 푸는 방법 중 하나입니다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방법을 통해 방정식을 풀기 위해서는 초기값이 주어져야 합니다</a:t>
            </a:r>
            <a:r>
              <a:rPr lang="en-US" altLang="ko-KR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여기서 초기값이란 예를 들어 탄환의 비행에 대한 물리를 모델링 한다면 탄환의 초기 속도와 초기 위치라고 할 수 있습니다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634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일반적으로 </a:t>
            </a:r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방법을 사용할 때에 </a:t>
            </a:r>
            <a:r>
              <a:rPr lang="en-US" altLang="ko-KR" dirty="0"/>
              <a:t>4</a:t>
            </a:r>
            <a:r>
              <a:rPr lang="ko-KR" altLang="en-US" dirty="0"/>
              <a:t>차 </a:t>
            </a:r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방법을 사용하게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왼쪽의 공식과 같이 델타</a:t>
            </a:r>
            <a:r>
              <a:rPr lang="en-US" altLang="ko-KR" dirty="0"/>
              <a:t>z1</a:t>
            </a:r>
            <a:r>
              <a:rPr lang="ko-KR" altLang="en-US" dirty="0"/>
              <a:t>에서 초기값을 사용하여 구하고자 하는 구간의 시작 부분의 기울기에 의한 </a:t>
            </a:r>
            <a:r>
              <a:rPr lang="ko-KR" altLang="en-US" dirty="0" err="1"/>
              <a:t>증분값을</a:t>
            </a:r>
            <a:r>
              <a:rPr lang="ko-KR" altLang="en-US" dirty="0"/>
              <a:t> 구하는데 </a:t>
            </a:r>
            <a:r>
              <a:rPr lang="ko-KR" altLang="en-US" dirty="0" err="1"/>
              <a:t>이것까지만</a:t>
            </a:r>
            <a:r>
              <a:rPr lang="ko-KR" altLang="en-US" dirty="0"/>
              <a:t> 구하게 되면 </a:t>
            </a:r>
            <a:r>
              <a:rPr lang="ko-KR" altLang="en-US" dirty="0" err="1"/>
              <a:t>오일러</a:t>
            </a:r>
            <a:r>
              <a:rPr lang="ko-KR" altLang="en-US" dirty="0"/>
              <a:t> 법과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단계에서 델타 </a:t>
            </a:r>
            <a:r>
              <a:rPr lang="en-US" altLang="ko-KR" dirty="0"/>
              <a:t>z2</a:t>
            </a:r>
            <a:r>
              <a:rPr lang="ko-KR" altLang="en-US" dirty="0"/>
              <a:t>와 델타 </a:t>
            </a:r>
            <a:r>
              <a:rPr lang="en-US" altLang="ko-KR" dirty="0"/>
              <a:t>z3</a:t>
            </a:r>
            <a:r>
              <a:rPr lang="ko-KR" altLang="en-US" dirty="0"/>
              <a:t>에서는 각각 위에서 구한 델타 </a:t>
            </a:r>
            <a:r>
              <a:rPr lang="en-US" altLang="ko-KR" dirty="0"/>
              <a:t>z</a:t>
            </a:r>
            <a:r>
              <a:rPr lang="ko-KR" altLang="en-US" dirty="0"/>
              <a:t>의 값을 사용하여 중간의 기울기에 의한 </a:t>
            </a:r>
            <a:r>
              <a:rPr lang="ko-KR" altLang="en-US" dirty="0" err="1"/>
              <a:t>증분값을</a:t>
            </a:r>
            <a:r>
              <a:rPr lang="ko-KR" altLang="en-US" dirty="0"/>
              <a:t> 구하게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델타 </a:t>
            </a:r>
            <a:r>
              <a:rPr lang="en-US" altLang="ko-KR" dirty="0"/>
              <a:t>z4</a:t>
            </a:r>
            <a:r>
              <a:rPr lang="ko-KR" altLang="en-US" dirty="0"/>
              <a:t>에서는 구간의 끝의 기울기에 의한 </a:t>
            </a:r>
            <a:r>
              <a:rPr lang="ko-KR" altLang="en-US" dirty="0" err="1"/>
              <a:t>증분값을</a:t>
            </a:r>
            <a:r>
              <a:rPr lang="ko-KR" altLang="en-US" dirty="0"/>
              <a:t> 델타 </a:t>
            </a:r>
            <a:r>
              <a:rPr lang="en-US" altLang="ko-KR" dirty="0"/>
              <a:t>z3</a:t>
            </a:r>
            <a:r>
              <a:rPr lang="ko-KR" altLang="en-US" dirty="0"/>
              <a:t>를 사용하여 구하게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다음 단계의 값은 현재 단계의 값에 위의 네 구간의 크기의 </a:t>
            </a:r>
            <a:r>
              <a:rPr lang="ko-KR" altLang="en-US" dirty="0" err="1"/>
              <a:t>증분치들의</a:t>
            </a:r>
            <a:r>
              <a:rPr lang="ko-KR" altLang="en-US" dirty="0"/>
              <a:t> 가중평균을 더하여 근사값을 구하게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2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룽게</a:t>
            </a:r>
            <a:r>
              <a:rPr lang="ko-KR" altLang="en-US" dirty="0"/>
              <a:t> </a:t>
            </a:r>
            <a:r>
              <a:rPr lang="ko-KR" altLang="en-US" dirty="0" err="1"/>
              <a:t>쿠타</a:t>
            </a:r>
            <a:r>
              <a:rPr lang="ko-KR" altLang="en-US" dirty="0"/>
              <a:t> 방법을 코드로 구현한 내용에 관해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모든 코드를 설명할 수 없기 때문에 핵심적인 코드들만 설명하도록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ODE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일반적인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ODE(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상미분방정식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풀기 위한 변수들을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나타내줍니다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이러한 클래스를 먼저 작성해줌으로써 여러가지 방정식을 풀 때에 코드를 재사용할 수 있도록 도움을 줍니다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예를 들어 스프링이나 발사체 운동을 모델링하기 위해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유형의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ODE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나타내는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ODE class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하위 클래스로 추가 작성해줍니다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GetRightHandSide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메소드는 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ODE 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방정식에서 우측 항을 풀기 위한 메소드입니다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현재는 특별한 구현이 되어있지 않지만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예를 들어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운동에서 두 개의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ODE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풀기 위해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GetRightHandSide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메소드에</a:t>
            </a:r>
            <a:r>
              <a:rPr lang="ko-KR" altLang="en-US" baseline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스프링 운동의 공식을 구현하고 반환하도록 작성해줄 것입니다</a:t>
            </a:r>
            <a:r>
              <a:rPr lang="en-US" altLang="ko-KR" baseline="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4287-D33C-47A0-9945-5B6CD32B146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47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79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75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2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심볼마크 이미지">
            <a:extLst>
              <a:ext uri="{FF2B5EF4-FFF2-40B4-BE49-F238E27FC236}">
                <a16:creationId xmlns:a16="http://schemas.microsoft.com/office/drawing/2014/main" id="{22509F51-B625-4F1F-923F-CFE0BFF2F8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343" y="6299835"/>
            <a:ext cx="777680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AB5E4C9-09FA-41C3-9A15-65B6791790A5}"/>
              </a:ext>
            </a:extLst>
          </p:cNvPr>
          <p:cNvSpPr/>
          <p:nvPr userDrawn="1"/>
        </p:nvSpPr>
        <p:spPr>
          <a:xfrm>
            <a:off x="83820" y="83820"/>
            <a:ext cx="12012930" cy="6694170"/>
          </a:xfrm>
          <a:prstGeom prst="rect">
            <a:avLst/>
          </a:prstGeom>
          <a:noFill/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26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89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9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0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7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67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688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07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B6E75-8578-4AB9-95AD-689E0CFB8153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2236A-8E84-4745-A1BD-1B0ACBE64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8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hj3258/GamePhysic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5.gif"/><Relationship Id="rId4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hj3258/GamePhysics_RealisticCarPhysic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vehicles/land/hq-racing-car-model-no-1203-139221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/>
          </p:cNvSpPr>
          <p:nvPr/>
        </p:nvSpPr>
        <p:spPr>
          <a:xfrm>
            <a:off x="0" y="2523246"/>
            <a:ext cx="12191999" cy="10772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3200" dirty="0">
                <a:ln w="12700" cap="flat" cmpd="sng">
                  <a:noFill/>
                  <a:prstDash/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sz="3200" dirty="0" err="1">
                <a:ln w="12700" cap="flat" cmpd="sng">
                  <a:noFill/>
                  <a:prstDash/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sz="3200" dirty="0">
                <a:ln w="12700" cap="flat" cmpd="sng">
                  <a:noFill/>
                  <a:prstDash/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n w="12700" cap="flat" cmpd="sng">
                  <a:noFill/>
                  <a:prstDash/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방법을 활용한 </a:t>
            </a:r>
            <a:endParaRPr lang="en-US" altLang="ko-KR" sz="3200" dirty="0">
              <a:ln w="12700" cap="flat" cmpd="sng">
                <a:noFill/>
                <a:prstDash/>
              </a:ln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dirty="0">
                <a:ln w="12700" cap="flat" cmpd="sng">
                  <a:noFill/>
                  <a:prstDash/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물리 운동의 수치해석적 풀이와 구현</a:t>
            </a:r>
            <a:endParaRPr lang="en-US" altLang="ko-KR" sz="3200" dirty="0">
              <a:ln w="12700" cap="flat" cmpd="sng">
                <a:noFill/>
                <a:prstDash/>
              </a:ln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ABEE2B-1991-4C41-940F-62BB7EA80F9C}"/>
              </a:ext>
            </a:extLst>
          </p:cNvPr>
          <p:cNvSpPr/>
          <p:nvPr/>
        </p:nvSpPr>
        <p:spPr>
          <a:xfrm>
            <a:off x="83820" y="83820"/>
            <a:ext cx="12012930" cy="6694170"/>
          </a:xfrm>
          <a:prstGeom prst="rect">
            <a:avLst/>
          </a:prstGeom>
          <a:noFill/>
          <a:ln>
            <a:solidFill>
              <a:srgbClr val="73A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6F936D-5954-49BA-876C-8A1263E288DA}"/>
              </a:ext>
            </a:extLst>
          </p:cNvPr>
          <p:cNvGrpSpPr/>
          <p:nvPr/>
        </p:nvGrpSpPr>
        <p:grpSpPr>
          <a:xfrm>
            <a:off x="4322333" y="5049797"/>
            <a:ext cx="3535903" cy="990093"/>
            <a:chOff x="4640614" y="4762717"/>
            <a:chExt cx="3535903" cy="990093"/>
          </a:xfrm>
        </p:grpSpPr>
        <p:sp>
          <p:nvSpPr>
            <p:cNvPr id="22" name="텍스트 상자 21"/>
            <p:cNvSpPr txBox="1">
              <a:spLocks/>
            </p:cNvSpPr>
            <p:nvPr/>
          </p:nvSpPr>
          <p:spPr>
            <a:xfrm>
              <a:off x="6300078" y="5077740"/>
              <a:ext cx="1876439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20163329  </a:t>
              </a:r>
              <a:r>
                <a:rPr lang="ko-KR" altLang="en-US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홍현준</a:t>
              </a:r>
            </a:p>
          </p:txBody>
        </p:sp>
        <p:sp>
          <p:nvSpPr>
            <p:cNvPr id="12" name="텍스트 상자 22">
              <a:extLst>
                <a:ext uri="{FF2B5EF4-FFF2-40B4-BE49-F238E27FC236}">
                  <a16:creationId xmlns:a16="http://schemas.microsoft.com/office/drawing/2014/main" id="{5DDD1ED2-3F9A-4754-88F8-221277540591}"/>
                </a:ext>
              </a:extLst>
            </p:cNvPr>
            <p:cNvSpPr txBox="1">
              <a:spLocks/>
            </p:cNvSpPr>
            <p:nvPr/>
          </p:nvSpPr>
          <p:spPr>
            <a:xfrm>
              <a:off x="5398438" y="4762717"/>
              <a:ext cx="2702451" cy="31502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914400" eaLnBrk="1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200" dirty="0" err="1"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나노융합스쿨</a:t>
              </a:r>
              <a:r>
                <a:rPr lang="ko-KR" altLang="en-US" sz="1200" dirty="0"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accent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디스플레이학과</a:t>
              </a:r>
              <a:endParaRPr lang="en-US" altLang="ko-KR" sz="12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026" name="Picture 2" descr="심볼마크 이미지">
              <a:extLst>
                <a:ext uri="{FF2B5EF4-FFF2-40B4-BE49-F238E27FC236}">
                  <a16:creationId xmlns:a16="http://schemas.microsoft.com/office/drawing/2014/main" id="{6C83D7AF-24C0-4608-8F25-C7CCE7448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614" y="4929977"/>
              <a:ext cx="1325150" cy="63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텍스트 상자 21">
              <a:extLst>
                <a:ext uri="{FF2B5EF4-FFF2-40B4-BE49-F238E27FC236}">
                  <a16:creationId xmlns:a16="http://schemas.microsoft.com/office/drawing/2014/main" id="{1E8DD311-3998-47B9-ABE6-6415512A71F8}"/>
                </a:ext>
              </a:extLst>
            </p:cNvPr>
            <p:cNvSpPr txBox="1">
              <a:spLocks/>
            </p:cNvSpPr>
            <p:nvPr/>
          </p:nvSpPr>
          <p:spPr>
            <a:xfrm>
              <a:off x="6224450" y="5414256"/>
              <a:ext cx="1876439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지도교수</a:t>
              </a:r>
              <a:r>
                <a:rPr lang="en-US" altLang="ko-KR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1600" dirty="0" err="1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이종완</a:t>
              </a:r>
              <a:endParaRPr lang="ko-KR" altLang="en-US" sz="1600" dirty="0">
                <a:ln w="12700" cap="flat" cmpd="sng">
                  <a:noFill/>
                  <a:prstDash/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89025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3E5062C5-4F71-4DD1-A34F-FA03A3985619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sz="1600" dirty="0" err="1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Method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42A6354-16F5-400A-BC83-627B113CDA1D}"/>
              </a:ext>
            </a:extLst>
          </p:cNvPr>
          <p:cNvGrpSpPr/>
          <p:nvPr/>
        </p:nvGrpSpPr>
        <p:grpSpPr>
          <a:xfrm>
            <a:off x="869057" y="1622807"/>
            <a:ext cx="3758664" cy="4104917"/>
            <a:chOff x="869057" y="1543080"/>
            <a:chExt cx="3758664" cy="41049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D49F31-968E-4EB7-95EE-72ADABAB8C67}"/>
                </a:ext>
              </a:extLst>
            </p:cNvPr>
            <p:cNvSpPr txBox="1"/>
            <p:nvPr/>
          </p:nvSpPr>
          <p:spPr>
            <a:xfrm>
              <a:off x="1080785" y="5278665"/>
              <a:ext cx="3335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공식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1. 4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Runge-</a:t>
              </a:r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Kutta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방정식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4917A7-DB73-4315-BE57-88B5EDF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057" y="1543080"/>
              <a:ext cx="3758664" cy="3541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D0E4BD-2F19-468A-B6C3-134ECF2DB030}"/>
                  </a:ext>
                </a:extLst>
              </p:cNvPr>
              <p:cNvSpPr txBox="1"/>
              <p:nvPr/>
            </p:nvSpPr>
            <p:spPr>
              <a:xfrm>
                <a:off x="5277710" y="1787146"/>
                <a:ext cx="6822850" cy="3583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16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일반적인 </a:t>
                </a:r>
                <a:r>
                  <a:rPr lang="en-US" altLang="ko-KR" sz="16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4</a:t>
                </a:r>
                <a:r>
                  <a:rPr lang="ko-KR" altLang="en-US" sz="16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 </a:t>
                </a:r>
                <a:r>
                  <a:rPr lang="en-US" altLang="ko-KR" sz="16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Runge-</a:t>
                </a:r>
                <a:r>
                  <a:rPr lang="en-US" altLang="ko-KR" sz="1600" dirty="0" err="1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Kutta</a:t>
                </a:r>
                <a:r>
                  <a:rPr lang="en-US" altLang="ko-KR" sz="16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방법</a:t>
                </a:r>
                <a:endParaRPr lang="en-US" altLang="ko-KR" sz="1600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일반적으로 사용하는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룽게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쿠타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방법은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4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룽게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쿠타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방법이다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왼쪽 공식에서 초기값인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z0, t0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은 주어져 있다고 가정한다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lnSpc>
                    <a:spcPct val="13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은 구간의 시작부분의 기울기에 의한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증분값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lnSpc>
                    <a:spcPct val="13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 구간의 중간의 기울기에 의한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증분값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z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2</m:t>
                        </m:r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 사용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lnSpc>
                    <a:spcPct val="130000"/>
                  </a:lnSpc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역시 구간의 중간의 기울기에 의한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증분값이지만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𝑧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2</m:t>
                        </m:r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 사용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 구간의 끝의 기울기에 의한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증분값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𝑧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+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사용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lnSpc>
                    <a:spcPct val="130000"/>
                  </a:lnSpc>
                  <a:buFontTx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은 현재 단계의 값에 위의 네 구간의 크기의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증분치들의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가중평균을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	 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더한 값이다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D0E4BD-2F19-468A-B6C3-134ECF2DB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710" y="1787146"/>
                <a:ext cx="6822850" cy="3583032"/>
              </a:xfrm>
              <a:prstGeom prst="rect">
                <a:avLst/>
              </a:prstGeom>
              <a:blipFill>
                <a:blip r:embed="rId4"/>
                <a:stretch>
                  <a:fillRect l="-536" b="-1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8037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3E5062C5-4F71-4DD1-A34F-FA03A3985619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sz="1600" dirty="0" err="1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6F7581-0296-45C6-AF71-0CDA1A1B4AD9}"/>
                  </a:ext>
                </a:extLst>
              </p:cNvPr>
              <p:cNvSpPr txBox="1"/>
              <p:nvPr/>
            </p:nvSpPr>
            <p:spPr>
              <a:xfrm>
                <a:off x="5572824" y="1305340"/>
                <a:ext cx="641578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 곳에는 핵심적인 코드들만 실어 놓았으며 전체 코드는 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깃허브를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통해 업로드 한다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endParaRPr lang="en-US" altLang="ko-KR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ODE class</a:t>
                </a:r>
              </a:p>
              <a:p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class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 일반적인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ODE(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상미분방정식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나타낸다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예를 들어 스프링이나 발사체 운동을 모델링하기 위해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특정 유형의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ODE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나타내는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class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ODE class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하위 클래스로 작성한다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dirty="0" err="1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GetRightHandSide</a:t>
                </a:r>
                <a:r>
                  <a:rPr lang="en-US" altLang="ko-KR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메소드</a:t>
                </a:r>
                <a:endParaRPr lang="en-US" altLang="ko-KR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ODE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방정식을 풀려면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미분 방정식의 우측 항을 풀어야 한다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예를 들어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스프링 운동에서 두 개의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ODE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풀기 위해서는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GetRightHandSide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메소드가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ko-KR" dirty="0">
                            <a:ea typeface="나눔스퀘어_ac Bold" panose="020B0600000101010101" pitchFamily="50" charset="-127"/>
                          </a:rPr>
                          <m:t>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계산한 후 반환해줄 필요가 있다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 메소드는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abstract(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추상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 선언되었기 때문에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ODE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하위 클래스에서 메소드의 세부 구현을 해 줄 것이다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6F7581-0296-45C6-AF71-0CDA1A1B4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824" y="1305340"/>
                <a:ext cx="6415785" cy="4247317"/>
              </a:xfrm>
              <a:prstGeom prst="rect">
                <a:avLst/>
              </a:prstGeom>
              <a:blipFill>
                <a:blip r:embed="rId3"/>
                <a:stretch>
                  <a:fillRect l="-760" t="-574" b="-1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FE64DB-0BB4-4DE1-A9B2-DE231DCCE44A}"/>
              </a:ext>
            </a:extLst>
          </p:cNvPr>
          <p:cNvSpPr txBox="1"/>
          <p:nvPr/>
        </p:nvSpPr>
        <p:spPr>
          <a:xfrm>
            <a:off x="522646" y="1351507"/>
            <a:ext cx="4913018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>
              <a:solidFill>
                <a:srgbClr val="0000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abstract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</a:t>
            </a:r>
            <a:endParaRPr lang="en-US" altLang="ko-KR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number of Equations : 1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 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방정식의 개수</a:t>
            </a:r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numEqns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 변수들의 배열</a:t>
            </a:r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q;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 변수</a:t>
            </a:r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s;       </a:t>
            </a:r>
          </a:p>
          <a:p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numEqns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en-US" altLang="ko-KR" sz="12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numEqns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매개변수 </a:t>
            </a:r>
            <a:r>
              <a:rPr lang="en-US" altLang="ko-KR" sz="12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numEqns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초기화</a:t>
            </a:r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.numEqns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numEqns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 변수들의 배열의 크기를 </a:t>
            </a:r>
            <a:r>
              <a:rPr lang="en-US" altLang="ko-KR" sz="12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numEqns</a:t>
            </a:r>
            <a:r>
              <a:rPr lang="ko-KR" altLang="en-US" sz="12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크기로 초기화</a:t>
            </a:r>
            <a:endParaRPr lang="ko-KR" altLang="en-US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.q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numEqns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];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en-US" altLang="ko-KR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fr-FR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public</a:t>
            </a:r>
            <a:r>
              <a:rPr lang="fr-FR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fr-FR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abstract</a:t>
            </a:r>
            <a:r>
              <a:rPr lang="fr-FR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fr-FR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GetRightHandSide</a:t>
            </a:r>
          </a:p>
          <a:p>
            <a:r>
              <a:rPr lang="fr-FR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(</a:t>
            </a:r>
            <a:r>
              <a:rPr lang="fr-FR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s, </a:t>
            </a:r>
            <a:r>
              <a:rPr lang="fr-FR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q, </a:t>
            </a:r>
            <a:r>
              <a:rPr lang="fr-FR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deltaQ, </a:t>
            </a:r>
            <a:r>
              <a:rPr lang="fr-FR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ds, </a:t>
            </a:r>
            <a:r>
              <a:rPr lang="fr-FR" altLang="ko-KR" sz="12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qScale);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en-US" altLang="ko-KR" sz="12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51BA7-A884-4FA2-A4D4-B81C6227646F}"/>
              </a:ext>
            </a:extLst>
          </p:cNvPr>
          <p:cNvSpPr txBox="1"/>
          <p:nvPr/>
        </p:nvSpPr>
        <p:spPr>
          <a:xfrm>
            <a:off x="7363524" y="6346226"/>
            <a:ext cx="47332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GitHub: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https://github.com/hhj3258/GamePhysics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8983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3E5062C5-4F71-4DD1-A34F-FA03A3985619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sz="1600" dirty="0" err="1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48938-6453-4656-AE5B-1549F0D62EF8}"/>
              </a:ext>
            </a:extLst>
          </p:cNvPr>
          <p:cNvSpPr txBox="1"/>
          <p:nvPr/>
        </p:nvSpPr>
        <p:spPr>
          <a:xfrm>
            <a:off x="6096000" y="2245826"/>
            <a:ext cx="5654040" cy="294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ODESolver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class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방정식의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단계의 풀이를 구현한다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ODE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객체를 사용하여 독립변수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종속변수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(q[])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값을 가져온다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dq1[] ~ dq4[]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 변수에 대한 중간 업데이트를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저장할 배열들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712D4-D962-44FA-8452-8D6CD2044546}"/>
              </a:ext>
            </a:extLst>
          </p:cNvPr>
          <p:cNvSpPr txBox="1"/>
          <p:nvPr/>
        </p:nvSpPr>
        <p:spPr>
          <a:xfrm>
            <a:off x="522646" y="903184"/>
            <a:ext cx="5303978" cy="5632311"/>
          </a:xfrm>
          <a:prstGeom prst="rect">
            <a:avLst/>
          </a:prstGeom>
          <a:noFill/>
          <a:ln>
            <a:solidFill>
              <a:srgbClr val="73AF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ODESolver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4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Runge-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Kutta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ODE solver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곳에서 사용하기 위해서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 static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선언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RungeKutta4(ODE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ds)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s;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 변수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q;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 변수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dq1 =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ode.NumEqns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dq2 =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ode.NumEqns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dq3 =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ode.NumEqns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dq4 =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ode.NumEqns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 변수의 현재 값 검색하여 할당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s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q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ode.GetAllQ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getRightHandSide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메소드의 </a:t>
            </a:r>
            <a:r>
              <a:rPr lang="ko-KR" altLang="en-US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반환값은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 각각에 대한 델타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배열임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4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번째 매개변수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dq1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ode.GetRightHandSide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(s, q, q, ds, 0.0);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dq2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ode.GetRightHandSide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 + 0.5 * ds, q, dq1, ds, 0.5);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dq3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ode.GetRightHandSide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 + 0.5 * ds, q, dq2, ds, 0.5);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dq4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ode.GetRightHandSide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 + ds, q, dq3, ds, 1.0);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 종속 변수 위치에서 종속 변수 및 독립 변수 값을 업데이트하고 값을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배열에 저장함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s + ds;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nn-NO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nn-NO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nn-NO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nn-NO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nn-NO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 = 0; i &lt; ode.NumEqns; ++i)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nn-NO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q[i] = q[i] + 1.0 / 6.0 * (dq1[i] + 2.0 * dq2[i] + 2.0 * dq3[i] + dq4[i]);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ode.SetQ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(q[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],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6452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8E92900-8627-4E00-8B10-96A7DB5BB167}"/>
              </a:ext>
            </a:extLst>
          </p:cNvPr>
          <p:cNvSpPr/>
          <p:nvPr/>
        </p:nvSpPr>
        <p:spPr>
          <a:xfrm>
            <a:off x="4003651" y="3044276"/>
            <a:ext cx="4184698" cy="769442"/>
          </a:xfrm>
          <a:prstGeom prst="rect">
            <a:avLst/>
          </a:prstGeom>
          <a:ln cap="rnd">
            <a:solidFill>
              <a:srgbClr val="73AFFF"/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4423037" y="3198167"/>
            <a:ext cx="3980901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 구현</a:t>
            </a:r>
            <a:endParaRPr lang="en-US" altLang="ko-KR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>
            <a:off x="4003651" y="3105832"/>
            <a:ext cx="69615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3881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170C25-FA34-411D-9862-A342A138C860}"/>
              </a:ext>
            </a:extLst>
          </p:cNvPr>
          <p:cNvGrpSpPr/>
          <p:nvPr/>
        </p:nvGrpSpPr>
        <p:grpSpPr>
          <a:xfrm>
            <a:off x="1752419" y="1956738"/>
            <a:ext cx="8687161" cy="3021892"/>
            <a:chOff x="1615439" y="1956738"/>
            <a:chExt cx="8687161" cy="30218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C575C0-7C83-4B5A-B085-EB62BA62E6A2}"/>
                </a:ext>
              </a:extLst>
            </p:cNvPr>
            <p:cNvSpPr txBox="1"/>
            <p:nvPr/>
          </p:nvSpPr>
          <p:spPr>
            <a:xfrm>
              <a:off x="6346331" y="2034106"/>
              <a:ext cx="3956269" cy="2944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먼저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Runge-</a:t>
              </a:r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Kutta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방정식을 사용하여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스프링 운동을 시뮬레이션 해본다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스프링 방정식은 시간과 관련된 두 개의 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연립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 미분 방정식으로 나타낼 수 있다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b="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 : 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스프링 상수</a:t>
              </a:r>
              <a:endPara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l-GR" altLang="ko-KR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나눔스퀘어_ac Bold" panose="020B0600000101010101" pitchFamily="50" charset="-127"/>
                </a:rPr>
                <a:t>μ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감쇠 계수</a:t>
              </a:r>
              <a:endPara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D194E4E-293D-4B0C-961A-2339B1E99714}"/>
                </a:ext>
              </a:extLst>
            </p:cNvPr>
            <p:cNvGrpSpPr/>
            <p:nvPr/>
          </p:nvGrpSpPr>
          <p:grpSpPr>
            <a:xfrm>
              <a:off x="1942740" y="1956738"/>
              <a:ext cx="2611612" cy="1348203"/>
              <a:chOff x="1180740" y="1374416"/>
              <a:chExt cx="2611612" cy="134820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D67BBDF-0B6E-4ABE-8D93-C77F3028C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0740" y="1374416"/>
                <a:ext cx="2566237" cy="80293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49BF40-82DA-4B00-8C59-E8A1DAE72A07}"/>
                  </a:ext>
                </a:extLst>
              </p:cNvPr>
              <p:cNvSpPr txBox="1"/>
              <p:nvPr/>
            </p:nvSpPr>
            <p:spPr>
              <a:xfrm>
                <a:off x="1180740" y="2353287"/>
                <a:ext cx="2611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공식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2.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스프링 운동 방정식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1DA14DA-2DA4-4F20-AF2C-ECC99E33FF14}"/>
                </a:ext>
              </a:extLst>
            </p:cNvPr>
            <p:cNvGrpSpPr/>
            <p:nvPr/>
          </p:nvGrpSpPr>
          <p:grpSpPr>
            <a:xfrm>
              <a:off x="1615439" y="3610357"/>
              <a:ext cx="3211286" cy="1368273"/>
              <a:chOff x="1036319" y="3146797"/>
              <a:chExt cx="3211286" cy="136827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1360A0E-DF51-4101-82AB-A0031B93F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0303"/>
              <a:stretch/>
            </p:blipFill>
            <p:spPr>
              <a:xfrm>
                <a:off x="1036319" y="3146797"/>
                <a:ext cx="2943636" cy="99894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A673FE-D5AF-43EE-A5AF-23B315E712A0}"/>
                  </a:ext>
                </a:extLst>
              </p:cNvPr>
              <p:cNvSpPr txBox="1"/>
              <p:nvPr/>
            </p:nvSpPr>
            <p:spPr>
              <a:xfrm>
                <a:off x="1180740" y="4145738"/>
                <a:ext cx="3066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공식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3.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속도와 시간에 관한 부분</a:t>
                </a:r>
              </a:p>
            </p:txBody>
          </p:sp>
        </p:grpSp>
      </p:grpSp>
      <p:sp>
        <p:nvSpPr>
          <p:cNvPr id="14" name="텍스트 상자 75">
            <a:extLst>
              <a:ext uri="{FF2B5EF4-FFF2-40B4-BE49-F238E27FC236}">
                <a16:creationId xmlns:a16="http://schemas.microsoft.com/office/drawing/2014/main" id="{BA6338C1-466C-4E78-A306-BE3811C3648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텍스트 상자 74">
            <a:extLst>
              <a:ext uri="{FF2B5EF4-FFF2-40B4-BE49-F238E27FC236}">
                <a16:creationId xmlns:a16="http://schemas.microsoft.com/office/drawing/2014/main" id="{DA09DE0C-A377-4711-94C4-AE88CB73DBBA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 구현</a:t>
            </a:r>
          </a:p>
        </p:txBody>
      </p:sp>
    </p:spTree>
    <p:extLst>
      <p:ext uri="{BB962C8B-B14F-4D97-AF65-F5344CB8AC3E}">
        <p14:creationId xmlns:p14="http://schemas.microsoft.com/office/powerpoint/2010/main" val="42546329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상자 75">
            <a:extLst>
              <a:ext uri="{FF2B5EF4-FFF2-40B4-BE49-F238E27FC236}">
                <a16:creationId xmlns:a16="http://schemas.microsoft.com/office/drawing/2014/main" id="{BA6338C1-466C-4E78-A306-BE3811C3648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텍스트 상자 74">
            <a:extLst>
              <a:ext uri="{FF2B5EF4-FFF2-40B4-BE49-F238E27FC236}">
                <a16:creationId xmlns:a16="http://schemas.microsoft.com/office/drawing/2014/main" id="{DA09DE0C-A377-4711-94C4-AE88CB73DBBA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C575C0-7C83-4B5A-B085-EB62BA62E6A2}"/>
                  </a:ext>
                </a:extLst>
              </p:cNvPr>
              <p:cNvSpPr txBox="1"/>
              <p:nvPr/>
            </p:nvSpPr>
            <p:spPr>
              <a:xfrm>
                <a:off x="3987669" y="1617560"/>
                <a:ext cx="3365632" cy="4839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𝑓𝑎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ko-KR" sz="1600" b="0" i="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endParaRPr lang="el-GR" altLang="ko-KR" sz="16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나눔스퀘어_ac Bold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l-GR" altLang="ko-KR" sz="1600" dirty="0">
                  <a:ea typeface="나눔스퀘어_ac Bold" panose="020B0600000101010101" pitchFamily="50" charset="-127"/>
                </a:endParaRPr>
              </a:p>
              <a:p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𝑑𝑣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𝑓𝑎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𝑑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𝑑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𝑑𝑡</m:t>
                      </m:r>
                    </m:oMath>
                  </m:oMathPara>
                </a14:m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l-G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𝑑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2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ko-KR" sz="1600" dirty="0">
                  <a:ea typeface="나눔스퀘어_ac Bold" panose="020B0600000101010101" pitchFamily="50" charset="-127"/>
                </a:endParaRPr>
              </a:p>
              <a:p>
                <a:endParaRPr lang="en-US" altLang="ko-KR" sz="1600" dirty="0">
                  <a:ea typeface="나눔스퀘어_ac Bold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𝑑𝑣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3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𝑓𝑎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𝑑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𝑑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𝑑𝑡</m:t>
                      </m:r>
                    </m:oMath>
                  </m:oMathPara>
                </a14:m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l-G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𝑑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2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ko-KR" sz="1600" dirty="0">
                  <a:ea typeface="나눔스퀘어_ac Bold" panose="020B0600000101010101" pitchFamily="50" charset="-127"/>
                </a:endParaRPr>
              </a:p>
              <a:p>
                <a:endParaRPr lang="en-US" altLang="ko-KR" sz="1600" dirty="0">
                  <a:ea typeface="나눔스퀘어_ac Bold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𝑑𝑣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4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𝑓𝑎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𝑑𝑡</m:t>
                      </m:r>
                    </m:oMath>
                  </m:oMathPara>
                </a14:m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l-G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l-GR" altLang="ko-KR" sz="1600" dirty="0"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C575C0-7C83-4B5A-B085-EB62BA62E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669" y="1617560"/>
                <a:ext cx="3365632" cy="4839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E69E-BE8F-4265-958E-56FAEE4DF6FA}"/>
                  </a:ext>
                </a:extLst>
              </p:cNvPr>
              <p:cNvSpPr txBox="1"/>
              <p:nvPr/>
            </p:nvSpPr>
            <p:spPr>
              <a:xfrm>
                <a:off x="7750229" y="3156800"/>
                <a:ext cx="4256481" cy="12638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6</m:t>
                          </m:r>
                        </m:den>
                      </m:f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  <m:sub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endParaRPr lang="en-US" altLang="ko-KR" sz="160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6</m:t>
                          </m:r>
                        </m:den>
                      </m:f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E69E-BE8F-4265-958E-56FAEE4DF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229" y="3156800"/>
                <a:ext cx="4256481" cy="12638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125A95-B7AA-434D-9C26-E6655172D1A8}"/>
              </a:ext>
            </a:extLst>
          </p:cNvPr>
          <p:cNvSpPr txBox="1"/>
          <p:nvPr/>
        </p:nvSpPr>
        <p:spPr>
          <a:xfrm>
            <a:off x="3679793" y="949609"/>
            <a:ext cx="483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운동의 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방정식을 이용한 풀이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4A59B0-0E47-4A98-80BE-FF93B3B65BCC}"/>
                  </a:ext>
                </a:extLst>
              </p:cNvPr>
              <p:cNvSpPr txBox="1"/>
              <p:nvPr/>
            </p:nvSpPr>
            <p:spPr>
              <a:xfrm>
                <a:off x="739140" y="2080411"/>
                <a:ext cx="221900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altLang="ko-KR" dirty="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ea typeface="나눔스퀘어_ac Bold" panose="020B0600000101010101" pitchFamily="50" charset="-127"/>
                            </a:rPr>
                            <m:t>μ</m:t>
                          </m:r>
                          <m:r>
                            <a:rPr lang="en-US" altLang="ko-K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𝑣</m:t>
                          </m:r>
                          <m:r>
                            <a:rPr lang="en-US" altLang="ko-K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+</m:t>
                          </m:r>
                          <m:r>
                            <a:rPr lang="en-US" altLang="ko-KR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𝑘𝑥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4A59B0-0E47-4A98-80BE-FF93B3B65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" y="2080411"/>
                <a:ext cx="2219005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ACA23B-2872-4663-8CE6-4B38E53B5027}"/>
              </a:ext>
            </a:extLst>
          </p:cNvPr>
          <p:cNvSpPr txBox="1"/>
          <p:nvPr/>
        </p:nvSpPr>
        <p:spPr>
          <a:xfrm>
            <a:off x="739140" y="2966266"/>
            <a:ext cx="2447911" cy="783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상수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l-GR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스퀘어_ac Bold" panose="020B0600000101010101" pitchFamily="50" charset="-127"/>
              </a:rPr>
              <a:t>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감쇠 계수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B19CF-AB40-4A08-BF35-F65CE25A21B2}"/>
              </a:ext>
            </a:extLst>
          </p:cNvPr>
          <p:cNvSpPr txBox="1"/>
          <p:nvPr/>
        </p:nvSpPr>
        <p:spPr>
          <a:xfrm>
            <a:off x="739140" y="3977811"/>
            <a:ext cx="2065020" cy="186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값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mass = 1.0 kg</a:t>
            </a:r>
          </a:p>
          <a:p>
            <a:pPr>
              <a:lnSpc>
                <a:spcPct val="130000"/>
              </a:lnSpc>
            </a:pPr>
            <a:r>
              <a:rPr lang="el-GR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스퀘어_ac Bold" panose="020B0600000101010101" pitchFamily="50" charset="-127"/>
              </a:rPr>
              <a:t>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1.5 N-s/m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 = 20 N/m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x0 = -0.2 m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8478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3E5062C5-4F71-4DD1-A34F-FA03A3985619}"/>
              </a:ext>
            </a:extLst>
          </p:cNvPr>
          <p:cNvSpPr txBox="1">
            <a:spLocks/>
          </p:cNvSpPr>
          <p:nvPr/>
        </p:nvSpPr>
        <p:spPr>
          <a:xfrm>
            <a:off x="1036318" y="445984"/>
            <a:ext cx="410718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 구현 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1600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 Form</a:t>
            </a:r>
            <a:endParaRPr lang="ko-KR" altLang="en-US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F1AE6-63B6-4E73-B330-985BB674330C}"/>
              </a:ext>
            </a:extLst>
          </p:cNvPr>
          <p:cNvSpPr txBox="1"/>
          <p:nvPr/>
        </p:nvSpPr>
        <p:spPr>
          <a:xfrm>
            <a:off x="522646" y="903184"/>
            <a:ext cx="4811354" cy="5786199"/>
          </a:xfrm>
          <a:prstGeom prst="rect">
            <a:avLst/>
          </a:prstGeom>
          <a:noFill/>
          <a:ln>
            <a:solidFill>
              <a:srgbClr val="73AF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SpringODE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ODE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mass;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 끝의 무게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mu;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감쇠 계수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k;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 상수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x0;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스프링 편향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SpringODE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생성자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ODE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생성자를 호출함</a:t>
            </a:r>
            <a:endParaRPr lang="en-US" altLang="ko-KR" sz="1000" dirty="0">
              <a:solidFill>
                <a:srgbClr val="008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 운동은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SpringODE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mass,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mu,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k,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x0) :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.mass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mass;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.mu = mu;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.k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k;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.x0 = x0;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 변수들의 초기 상태 세팅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q[0]=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vx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속도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q[1]=x :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위치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x0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(0.0, 0);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(x0, 1);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아래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메소드들은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 solver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계산된 스프링의 위치와 속도를 반환함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GetVx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{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(0); }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 변수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GetX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{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(1); }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 변수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GetTime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{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}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 변수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1: ODE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클래스의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메소드는 운동 방정식을 적분하기 위해 </a:t>
            </a:r>
            <a:endParaRPr lang="en-US" altLang="ko-KR" sz="1000" dirty="0">
              <a:solidFill>
                <a:srgbClr val="008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// 4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Runge-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Kutta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솔버를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사용하며 스프링의 속도와 위치를 업데이트함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UpdatePositionAndVelocity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dt)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this :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SpringODE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상속받았으므로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SpringODE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인자로 </a:t>
            </a:r>
            <a:r>
              <a:rPr lang="ko-KR" altLang="en-US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넣어줌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ODESolver.RungeKutta4(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dt);    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A6BA1-5673-4084-9D66-E7DDD2A6F5F2}"/>
              </a:ext>
            </a:extLst>
          </p:cNvPr>
          <p:cNvSpPr txBox="1"/>
          <p:nvPr/>
        </p:nvSpPr>
        <p:spPr>
          <a:xfrm>
            <a:off x="7475220" y="2315586"/>
            <a:ext cx="3307316" cy="2226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SpringODE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class</a:t>
            </a:r>
          </a:p>
          <a:p>
            <a:pPr>
              <a:lnSpc>
                <a:spcPct val="130000"/>
              </a:lnSpc>
            </a:pP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SpringODE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ODE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상속 받음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 변수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(v)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 변수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(x)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 변수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5544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BCF55-E97E-489A-AF9E-F75708361FDF}"/>
              </a:ext>
            </a:extLst>
          </p:cNvPr>
          <p:cNvSpPr txBox="1"/>
          <p:nvPr/>
        </p:nvSpPr>
        <p:spPr>
          <a:xfrm>
            <a:off x="522647" y="1754920"/>
            <a:ext cx="4331294" cy="3939540"/>
          </a:xfrm>
          <a:prstGeom prst="rect">
            <a:avLst/>
          </a:prstGeom>
          <a:noFill/>
          <a:ln>
            <a:solidFill>
              <a:srgbClr val="73AFFF"/>
            </a:solidFill>
          </a:ln>
        </p:spPr>
        <p:txBody>
          <a:bodyPr wrap="square">
            <a:spAutoFit/>
          </a:bodyPr>
          <a:lstStyle/>
          <a:p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개의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감쇠 스프링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우측 항 반환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q[0] =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vx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q[1] = x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dq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[0] =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dvx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dt * (-mu * dx/dt - k * x) / mass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dq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[1] = dx = dt *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vx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override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GetRightHandSide</a:t>
            </a:r>
          </a:p>
          <a:p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(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s,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q,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deltaQ,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ds,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qScale)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[4];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항 값들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[4];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 종속 변수 값들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종속 변수들의 중간 값들을 계산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nn-NO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nn-NO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nn-NO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nn-NO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nn-NO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 = 0; i &lt; 2; ++i)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= q[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+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qScale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*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deltaQ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}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항 값들 계산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[0] = - ds * (mu *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[0] + k *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[1]) / mass;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[1] = ds * (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[0]);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dq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CA9E27-DE11-42D1-9CE6-A7DA02CE620F}"/>
                  </a:ext>
                </a:extLst>
              </p:cNvPr>
              <p:cNvSpPr txBox="1"/>
              <p:nvPr/>
            </p:nvSpPr>
            <p:spPr>
              <a:xfrm>
                <a:off x="6499245" y="1202498"/>
                <a:ext cx="4437433" cy="4947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GetRightHandSide </a:t>
                </a:r>
                <a:r>
                  <a:rPr lang="ko-KR" altLang="en-US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메소드</a:t>
                </a:r>
                <a:endParaRPr lang="en-US" altLang="ko-KR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ODE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클래스에서 추상적으로 선언해주었던 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GetRightHandSide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메소드를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override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하여 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스프링 운동에 맞춰 메소드를 작성해준다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 err="1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newQ</a:t>
                </a:r>
                <a:r>
                  <a:rPr lang="en-US" altLang="ko-KR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배열</a:t>
                </a:r>
                <a:endParaRPr lang="en-US" altLang="ko-KR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Ex) Runge-</a:t>
                </a:r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Kutta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에서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newQ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[0]=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𝑞𝑆𝑐𝑎𝑙𝑒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newQ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[1]=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𝑞𝑆𝑐𝑎𝑙𝑒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sz="14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※ </a:t>
                </a:r>
                <a:r>
                  <a:rPr lang="en-US" altLang="ko-KR" sz="1400" dirty="0" err="1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qScale</a:t>
                </a:r>
                <a:r>
                  <a:rPr lang="en-US" altLang="ko-KR" sz="14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4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은 </a:t>
                </a:r>
                <a:r>
                  <a:rPr lang="en-US" altLang="ko-KR" sz="14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1 , 0.5, 0.5, 1 </a:t>
                </a:r>
                <a:r>
                  <a:rPr lang="ko-KR" altLang="en-US" sz="14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 </a:t>
                </a:r>
                <a:r>
                  <a:rPr lang="ko-KR" altLang="en-US" sz="1400" dirty="0" err="1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룽게</a:t>
                </a:r>
                <a:r>
                  <a:rPr lang="en-US" altLang="ko-KR" sz="14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</a:t>
                </a:r>
                <a:r>
                  <a:rPr lang="ko-KR" altLang="en-US" sz="1400" dirty="0" err="1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쿠타</a:t>
                </a:r>
                <a:r>
                  <a:rPr lang="ko-KR" altLang="en-US" sz="14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방정식의 </a:t>
                </a:r>
                <a:endParaRPr lang="en-US" altLang="ko-KR" sz="1400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14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단계별로 다르게 할당된다</a:t>
                </a:r>
                <a:r>
                  <a:rPr lang="en-US" altLang="ko-KR" sz="14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dq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[0] :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공식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Runge-</a:t>
                </a:r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Kutta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방정식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dq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[1] :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공식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4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Runge-</a:t>
                </a:r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Kutta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방정식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CA9E27-DE11-42D1-9CE6-A7DA02CE6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245" y="1202498"/>
                <a:ext cx="4437433" cy="4947573"/>
              </a:xfrm>
              <a:prstGeom prst="rect">
                <a:avLst/>
              </a:prstGeom>
              <a:blipFill>
                <a:blip r:embed="rId3"/>
                <a:stretch>
                  <a:fillRect l="-1099" b="-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텍스트 상자 74">
            <a:extLst>
              <a:ext uri="{FF2B5EF4-FFF2-40B4-BE49-F238E27FC236}">
                <a16:creationId xmlns:a16="http://schemas.microsoft.com/office/drawing/2014/main" id="{7457A4FA-252F-463A-A853-DEC99F15F9E1}"/>
              </a:ext>
            </a:extLst>
          </p:cNvPr>
          <p:cNvSpPr txBox="1">
            <a:spLocks/>
          </p:cNvSpPr>
          <p:nvPr/>
        </p:nvSpPr>
        <p:spPr>
          <a:xfrm>
            <a:off x="1036318" y="445984"/>
            <a:ext cx="410718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 구현 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1600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 Form</a:t>
            </a:r>
            <a:endParaRPr lang="ko-KR" altLang="en-US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67396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4AA9B-685F-4775-9EE2-25852A374437}"/>
              </a:ext>
            </a:extLst>
          </p:cNvPr>
          <p:cNvSpPr txBox="1"/>
          <p:nvPr/>
        </p:nvSpPr>
        <p:spPr>
          <a:xfrm>
            <a:off x="522646" y="1086064"/>
            <a:ext cx="4575134" cy="5170646"/>
          </a:xfrm>
          <a:prstGeom prst="rect">
            <a:avLst/>
          </a:prstGeom>
          <a:noFill/>
          <a:ln>
            <a:solidFill>
              <a:srgbClr val="73AFFF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RK4Spring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[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STAThread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Main()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mass = 1.0;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//1kg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mu = 1.5;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//1.5 N-s/m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k = 20.0;    </a:t>
            </a:r>
            <a:r>
              <a:rPr lang="fr-FR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//20 N/m</a:t>
            </a:r>
            <a:endParaRPr lang="fr-FR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x0 = -0.2;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SpringODE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ode =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SpringODE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(mass, mu, k, x0);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//7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초까지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초마다 업데이트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dt = 0.1;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Console.WriteLine(</a:t>
            </a:r>
            <a:r>
              <a:rPr lang="fr-FR" altLang="ko-KR" sz="1000" dirty="0">
                <a:solidFill>
                  <a:srgbClr val="A315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"t    x   v"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Console.WriteLine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""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ode.GetTime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+ </a:t>
            </a:r>
            <a:r>
              <a:rPr lang="en-US" altLang="ko-KR" sz="1000" dirty="0">
                <a:solidFill>
                  <a:srgbClr val="A315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   "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ode.GetX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+ 	</a:t>
            </a:r>
            <a:r>
              <a:rPr lang="en-US" altLang="ko-KR" sz="1000" dirty="0">
                <a:solidFill>
                  <a:srgbClr val="A315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  "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ode.GetVx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while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ode.GetTime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&lt;= 7.0)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ode.UpdatePositionAndVelocity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(dt);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Console.WriteLine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""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ode.GetTime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+ </a:t>
            </a:r>
            <a:r>
              <a:rPr lang="en-US" altLang="ko-KR" sz="1000" dirty="0">
                <a:solidFill>
                  <a:srgbClr val="A315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   "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ode.GetX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	    + </a:t>
            </a:r>
            <a:r>
              <a:rPr lang="en-US" altLang="ko-KR" sz="1000" dirty="0">
                <a:solidFill>
                  <a:srgbClr val="A315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  "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ode.GetVx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Application.EnableVisualStyles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Application.SetCompatibleTextRenderingDefault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false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Application.Run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SpringSimulator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148F9A-6951-4A04-8492-BA9AD01789FC}"/>
              </a:ext>
            </a:extLst>
          </p:cNvPr>
          <p:cNvSpPr txBox="1"/>
          <p:nvPr/>
        </p:nvSpPr>
        <p:spPr>
          <a:xfrm>
            <a:off x="5983605" y="1415339"/>
            <a:ext cx="5310108" cy="4027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RK4Spring class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클래스는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0~7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초까지의 스프링 운동을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Runge-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방정식으로 푼 값들을 콘솔창으로 표시하는 역할을 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dt=0.1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 간격으로 스프링 운동을 계산한다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값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mass = 1.0 kg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 = 1.5 N-s/m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 = 20 N/m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x0 = -0.2 m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텍스트 상자 74">
            <a:extLst>
              <a:ext uri="{FF2B5EF4-FFF2-40B4-BE49-F238E27FC236}">
                <a16:creationId xmlns:a16="http://schemas.microsoft.com/office/drawing/2014/main" id="{D8037E0A-F924-4736-9BAD-BAA04D7D0527}"/>
              </a:ext>
            </a:extLst>
          </p:cNvPr>
          <p:cNvSpPr txBox="1">
            <a:spLocks/>
          </p:cNvSpPr>
          <p:nvPr/>
        </p:nvSpPr>
        <p:spPr>
          <a:xfrm>
            <a:off x="1036318" y="445984"/>
            <a:ext cx="410718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 구현 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1600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 Form</a:t>
            </a:r>
            <a:endParaRPr lang="ko-KR" altLang="en-US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2065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3B4F7-9BF0-44ED-801C-46FBEAE1CC2B}"/>
              </a:ext>
            </a:extLst>
          </p:cNvPr>
          <p:cNvSpPr txBox="1"/>
          <p:nvPr/>
        </p:nvSpPr>
        <p:spPr>
          <a:xfrm>
            <a:off x="2573241" y="837305"/>
            <a:ext cx="7045518" cy="786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SpringSimulator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class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클래스에서는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설정과 초기 값 설정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그리고 화면을 업데이트를 해준다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267FDC-DA8C-4443-889D-F90DAEA62595}"/>
              </a:ext>
            </a:extLst>
          </p:cNvPr>
          <p:cNvGrpSpPr/>
          <p:nvPr/>
        </p:nvGrpSpPr>
        <p:grpSpPr>
          <a:xfrm>
            <a:off x="1461473" y="1713791"/>
            <a:ext cx="9269054" cy="5016758"/>
            <a:chOff x="941746" y="1356969"/>
            <a:chExt cx="9269054" cy="50167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E16BD5-5FB7-489D-B7F1-5902FD13A3E5}"/>
                </a:ext>
              </a:extLst>
            </p:cNvPr>
            <p:cNvSpPr txBox="1"/>
            <p:nvPr/>
          </p:nvSpPr>
          <p:spPr>
            <a:xfrm>
              <a:off x="941746" y="1741689"/>
              <a:ext cx="4148414" cy="4247317"/>
            </a:xfrm>
            <a:prstGeom prst="rect">
              <a:avLst/>
            </a:prstGeom>
            <a:noFill/>
            <a:ln>
              <a:solidFill>
                <a:srgbClr val="73AFFF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partial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class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 err="1">
                  <a:solidFill>
                    <a:srgbClr val="2B91A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SpringSimulator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: Form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private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Panel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drawingPanel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</a:t>
              </a:r>
              <a:r>
                <a:rPr lang="ko-KR" altLang="en-US" sz="10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게임의 스피드를 컨트롤하기 위해 사용함</a:t>
              </a:r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private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Timer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gameTimer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SpringODE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springODE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private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void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UpdateDisplay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()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Graphics g =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drawingPanel.CreateGraphics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();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int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width =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drawingPanel.Width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- 1;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g.Clear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drawingPanel.BackColor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Pen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blackPen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Pen(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Color.Black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2);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g.DrawLine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blackPen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0, 20, width, 20);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SolidBrush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brush =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SolidBrush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Color.Black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sv-SE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sv-SE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int</a:t>
              </a:r>
              <a:r>
                <a:rPr lang="sv-SE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zPosition = (</a:t>
              </a:r>
              <a:r>
                <a:rPr lang="sv-SE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int</a:t>
              </a:r>
              <a:r>
                <a:rPr lang="sv-SE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)(125 - 100.0 * springODE.GetX());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g.FillRectangle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(brush, 65,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zPosition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20, 20);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g.DrawLine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blackPen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75, 20, 75,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zPosition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+ 10);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g.Dispose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();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F77986-ACDD-4F65-944F-0C4AA590AE9E}"/>
                </a:ext>
              </a:extLst>
            </p:cNvPr>
            <p:cNvSpPr txBox="1"/>
            <p:nvPr/>
          </p:nvSpPr>
          <p:spPr>
            <a:xfrm>
              <a:off x="5846174" y="1356969"/>
              <a:ext cx="4364626" cy="5016758"/>
            </a:xfrm>
            <a:prstGeom prst="rect">
              <a:avLst/>
            </a:prstGeom>
            <a:noFill/>
            <a:ln>
              <a:solidFill>
                <a:srgbClr val="73AFFF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private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void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ActionPerformed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object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sender,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EventArgs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e)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</a:t>
              </a:r>
              <a:r>
                <a:rPr lang="ko-KR" altLang="en-US" sz="10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스프링의 위치를 업데이트하기 위해 </a:t>
              </a:r>
              <a:r>
                <a:rPr lang="en-US" altLang="ko-KR" sz="10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ODE solver </a:t>
              </a:r>
              <a:r>
                <a:rPr lang="ko-KR" altLang="en-US" sz="10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</a:t>
              </a:r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dt = 0.05;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springODE.UpdatePositionAndVelocity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(dt);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UpdateDisplay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();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private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void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startButton_Click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object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sender,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EventArgs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e)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</a:t>
              </a:r>
              <a:r>
                <a:rPr lang="ko-KR" altLang="en-US" sz="10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각 초기 값은 프로그램의 </a:t>
              </a:r>
              <a:r>
                <a:rPr lang="en-US" altLang="ko-KR" sz="10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Text</a:t>
              </a:r>
              <a:r>
                <a:rPr lang="ko-KR" altLang="en-US" sz="10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통해 받아온다</a:t>
              </a:r>
              <a:r>
                <a:rPr lang="en-US" altLang="ko-KR" sz="10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fr-FR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fr-FR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fr-FR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mass = Convert.ToDouble(massTextBox.Text);</a:t>
              </a:r>
            </a:p>
            <a:p>
              <a:r>
                <a:rPr lang="fr-FR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fr-FR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fr-FR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mu = Convert.ToDouble(muTextBox.Text);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k =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Convert.ToDouble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kTextBox.Text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);</a:t>
              </a:r>
            </a:p>
            <a:p>
              <a:r>
                <a:rPr lang="fr-FR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fr-FR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fr-FR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x0 = Convert.ToDouble(x0TextBox.Text);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springODE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SpringODE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(mass, mu, k, x0);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gameTimer.Start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();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private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void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resetButton_Click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object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sender,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EventArgs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e)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gameTimer.Stop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();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fr-FR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fr-FR" altLang="ko-KR" sz="10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fr-FR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x0 = Convert.ToDouble(x0TextBox.Text);</a:t>
              </a: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springODE.SetQ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(x0, 1);</a:t>
              </a:r>
            </a:p>
            <a:p>
              <a:endPara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UpdateDisplay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();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10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1" name="텍스트 상자 74">
            <a:extLst>
              <a:ext uri="{FF2B5EF4-FFF2-40B4-BE49-F238E27FC236}">
                <a16:creationId xmlns:a16="http://schemas.microsoft.com/office/drawing/2014/main" id="{383C1BA6-A498-481B-8C63-E939D01AA450}"/>
              </a:ext>
            </a:extLst>
          </p:cNvPr>
          <p:cNvSpPr txBox="1">
            <a:spLocks/>
          </p:cNvSpPr>
          <p:nvPr/>
        </p:nvSpPr>
        <p:spPr>
          <a:xfrm>
            <a:off x="1036318" y="445984"/>
            <a:ext cx="410718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 구현 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1600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 Form</a:t>
            </a:r>
            <a:endParaRPr lang="ko-KR" altLang="en-US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2409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7B207BD-1E98-4E25-9108-6DCE7D5CA9FF}"/>
              </a:ext>
            </a:extLst>
          </p:cNvPr>
          <p:cNvGrpSpPr/>
          <p:nvPr/>
        </p:nvGrpSpPr>
        <p:grpSpPr>
          <a:xfrm>
            <a:off x="2778760" y="2107933"/>
            <a:ext cx="7357949" cy="2656519"/>
            <a:chOff x="2778760" y="2107933"/>
            <a:chExt cx="7357949" cy="2656519"/>
          </a:xfrm>
        </p:grpSpPr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2778760" y="2107933"/>
              <a:ext cx="2640330" cy="4775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500" b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INDEX</a:t>
              </a:r>
              <a:endParaRPr lang="ko-KR" altLang="en-US" sz="2500" b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5708622" y="2155162"/>
              <a:ext cx="375920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dirty="0">
                  <a:solidFill>
                    <a:srgbClr val="5EB1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20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708622" y="2917855"/>
              <a:ext cx="37655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dirty="0">
                  <a:solidFill>
                    <a:srgbClr val="5EB1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 sz="20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TextBox 39"/>
            <p:cNvSpPr txBox="1">
              <a:spLocks/>
            </p:cNvSpPr>
            <p:nvPr/>
          </p:nvSpPr>
          <p:spPr>
            <a:xfrm>
              <a:off x="6842125" y="2107933"/>
              <a:ext cx="3294584" cy="264213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개요</a:t>
              </a:r>
              <a:endParaRPr lang="en-US" altLang="ko-KR" sz="1600" dirty="0">
                <a:ln w="12700" cap="flat" cmpd="sng">
                  <a:noFill/>
                  <a:prstDash/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altLang="ko-KR" sz="1600" dirty="0">
                <a:ln w="12700" cap="flat" cmpd="sng">
                  <a:noFill/>
                  <a:prstDash/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Runge-</a:t>
              </a:r>
              <a:r>
                <a:rPr lang="en-US" altLang="ko-KR" sz="1600" dirty="0" err="1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Kutta</a:t>
              </a:r>
              <a:r>
                <a:rPr lang="en-US" altLang="ko-KR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Method</a:t>
              </a: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altLang="ko-KR" sz="1600" dirty="0">
                <a:ln w="12700" cap="flat" cmpd="sng">
                  <a:noFill/>
                  <a:prstDash/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스프링 운동 시뮬레이터 구현</a:t>
              </a: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altLang="ko-KR" sz="1600" dirty="0">
                <a:ln w="12700" cap="flat" cmpd="sng">
                  <a:noFill/>
                  <a:prstDash/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시뮬레이터 구현</a:t>
              </a:r>
              <a:endParaRPr lang="en-US" altLang="ko-KR" sz="1600" dirty="0">
                <a:ln w="12700" cap="flat" cmpd="sng">
                  <a:noFill/>
                  <a:prstDash/>
                </a:ln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TextBox 40"/>
            <p:cNvSpPr txBox="1">
              <a:spLocks/>
            </p:cNvSpPr>
            <p:nvPr/>
          </p:nvSpPr>
          <p:spPr>
            <a:xfrm>
              <a:off x="5708622" y="3628193"/>
              <a:ext cx="37655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dirty="0">
                  <a:solidFill>
                    <a:srgbClr val="5EB1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 sz="20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043F3-8BDC-4141-AC00-4549F671B760}"/>
                </a:ext>
              </a:extLst>
            </p:cNvPr>
            <p:cNvSpPr txBox="1">
              <a:spLocks/>
            </p:cNvSpPr>
            <p:nvPr/>
          </p:nvSpPr>
          <p:spPr>
            <a:xfrm>
              <a:off x="5708622" y="4365037"/>
              <a:ext cx="37655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 dirty="0">
                  <a:solidFill>
                    <a:srgbClr val="5EB1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lang="ko-KR" altLang="en-US" sz="20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54840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864F00-D833-422E-9626-523FF1F32697}"/>
              </a:ext>
            </a:extLst>
          </p:cNvPr>
          <p:cNvGrpSpPr/>
          <p:nvPr/>
        </p:nvGrpSpPr>
        <p:grpSpPr>
          <a:xfrm>
            <a:off x="1531236" y="1995327"/>
            <a:ext cx="7685782" cy="3386179"/>
            <a:chOff x="1092199" y="1995327"/>
            <a:chExt cx="7685782" cy="33861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B48EBC-4878-43D1-85ED-07EC02819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199" y="1995327"/>
              <a:ext cx="3777520" cy="286734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04A8DB-1F06-4AD8-8638-F5F1BD07BC28}"/>
                </a:ext>
              </a:extLst>
            </p:cNvPr>
            <p:cNvSpPr txBox="1"/>
            <p:nvPr/>
          </p:nvSpPr>
          <p:spPr>
            <a:xfrm>
              <a:off x="2386084" y="5012174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초기 세팅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6CF59B-CF5C-43FE-BFDB-3D45B5B5BA52}"/>
                </a:ext>
              </a:extLst>
            </p:cNvPr>
            <p:cNvSpPr txBox="1"/>
            <p:nvPr/>
          </p:nvSpPr>
          <p:spPr>
            <a:xfrm>
              <a:off x="7740518" y="5012174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실행 화면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3C3B5E-A8E5-44C2-92C9-CD5DBE339A2E}"/>
              </a:ext>
            </a:extLst>
          </p:cNvPr>
          <p:cNvSpPr txBox="1"/>
          <p:nvPr/>
        </p:nvSpPr>
        <p:spPr>
          <a:xfrm>
            <a:off x="3320592" y="1133977"/>
            <a:ext cx="5550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 Form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사용하여 구현한 스프링 운동 시뮬레이터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텍스트 상자 74">
            <a:extLst>
              <a:ext uri="{FF2B5EF4-FFF2-40B4-BE49-F238E27FC236}">
                <a16:creationId xmlns:a16="http://schemas.microsoft.com/office/drawing/2014/main" id="{0D76393A-A790-419D-A02A-7BACCCED0526}"/>
              </a:ext>
            </a:extLst>
          </p:cNvPr>
          <p:cNvSpPr txBox="1">
            <a:spLocks/>
          </p:cNvSpPr>
          <p:nvPr/>
        </p:nvSpPr>
        <p:spPr>
          <a:xfrm>
            <a:off x="1036318" y="445984"/>
            <a:ext cx="410718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 구현 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1600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 Form</a:t>
            </a:r>
            <a:endParaRPr lang="ko-KR" altLang="en-US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E5D61-4DCB-44AB-AB3E-75F352FF2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550" y="2004180"/>
            <a:ext cx="3767471" cy="28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41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F1AE6-63B6-4E73-B330-985BB674330C}"/>
              </a:ext>
            </a:extLst>
          </p:cNvPr>
          <p:cNvSpPr txBox="1"/>
          <p:nvPr/>
        </p:nvSpPr>
        <p:spPr>
          <a:xfrm>
            <a:off x="522646" y="1349573"/>
            <a:ext cx="4811354" cy="4555093"/>
          </a:xfrm>
          <a:prstGeom prst="rect">
            <a:avLst/>
          </a:prstGeom>
          <a:noFill/>
          <a:ln>
            <a:solidFill>
              <a:srgbClr val="73AFFF"/>
            </a:solidFill>
          </a:ln>
        </p:spPr>
        <p:txBody>
          <a:bodyPr wrap="square">
            <a:spAutoFit/>
          </a:bodyPr>
          <a:lstStyle/>
          <a:p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func_a(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v,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x)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 = -(mu * v + k * x) / mass;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RK4()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dt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Time.fixedDeltaTime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sum_time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+= dt;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dv1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func_a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(v0, x0) * dt;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dx1 = v0 * dt;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dv2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func_a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(v0 + dv1 / 2f, x0 + dx1 / 2f) * dt;</a:t>
            </a:r>
          </a:p>
          <a:p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dx2 = (v0 + dv1 / 2f) * dt;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dv3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func_a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(v0 + dv2 / 2f, x0 + dx2 / 2f) * dt;</a:t>
            </a:r>
          </a:p>
          <a:p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dx3 = (v0 + dv2 / 2f) * dt;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dv4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func_a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(v0 + dv3, x0 + dx3) * dt;</a:t>
            </a:r>
          </a:p>
          <a:p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fr-FR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dx4 = (v0 + dv3) * dt;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v0 = v0 + 1d / 6d * (dv1 + 2d * dv2 + 2d * dv3 + dv4);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x0 = x0 + 1d / 6d * (dx1 + 2d * dx2 + 2d * dx3 + dx4);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transform.position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Vector3(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transform.position.x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float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)x0, 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     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transform.position.z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A6BA1-5673-4084-9D66-E7DDD2A6F5F2}"/>
              </a:ext>
            </a:extLst>
          </p:cNvPr>
          <p:cNvSpPr txBox="1"/>
          <p:nvPr/>
        </p:nvSpPr>
        <p:spPr>
          <a:xfrm>
            <a:off x="6560820" y="1613458"/>
            <a:ext cx="5214873" cy="402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사용한 스프링 운동 구현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SpringMotion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Class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풀이 자체는 이전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WindowForm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사용하여 구현한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시뮬레이터와 동일하다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다만 여기서는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룽게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메소드를 일반화하지 않고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운동에서만 쓰기 위하여 간략하게 작성하였다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0.02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초마다 업데이트 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v0, x0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처음에 초기값으로 주어지며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룽게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메소드가 계산되는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0.02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초마다 업데이트 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" name="텍스트 상자 74">
            <a:extLst>
              <a:ext uri="{FF2B5EF4-FFF2-40B4-BE49-F238E27FC236}">
                <a16:creationId xmlns:a16="http://schemas.microsoft.com/office/drawing/2014/main" id="{A7E23963-D967-49D3-9ADE-47E2F222E0EB}"/>
              </a:ext>
            </a:extLst>
          </p:cNvPr>
          <p:cNvSpPr txBox="1">
            <a:spLocks/>
          </p:cNvSpPr>
          <p:nvPr/>
        </p:nvSpPr>
        <p:spPr>
          <a:xfrm>
            <a:off x="1036318" y="445984"/>
            <a:ext cx="410718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 구현 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1600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</a:t>
            </a:r>
            <a:endParaRPr lang="ko-KR" altLang="en-US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08671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[VAP]Desktop 2021.12.12 - 01.42.40.01">
            <a:hlinkClick r:id="" action="ppaction://media"/>
            <a:extLst>
              <a:ext uri="{FF2B5EF4-FFF2-40B4-BE49-F238E27FC236}">
                <a16:creationId xmlns:a16="http://schemas.microsoft.com/office/drawing/2014/main" id="{15031848-3F6B-4BC9-B644-063ABC397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3981" y="1030993"/>
            <a:ext cx="9444037" cy="5312271"/>
          </a:xfrm>
          <a:prstGeom prst="rect">
            <a:avLst/>
          </a:prstGeom>
        </p:spPr>
      </p:pic>
      <p:sp>
        <p:nvSpPr>
          <p:cNvPr id="7" name="텍스트 상자 74">
            <a:extLst>
              <a:ext uri="{FF2B5EF4-FFF2-40B4-BE49-F238E27FC236}">
                <a16:creationId xmlns:a16="http://schemas.microsoft.com/office/drawing/2014/main" id="{D5028385-0424-4B8A-93FD-1F6F2818EF6D}"/>
              </a:ext>
            </a:extLst>
          </p:cNvPr>
          <p:cNvSpPr txBox="1">
            <a:spLocks/>
          </p:cNvSpPr>
          <p:nvPr/>
        </p:nvSpPr>
        <p:spPr>
          <a:xfrm>
            <a:off x="1036318" y="445984"/>
            <a:ext cx="410718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 구현 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1600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</a:t>
            </a:r>
            <a:endParaRPr lang="ko-KR" altLang="en-US" sz="1600" dirty="0">
              <a:ln w="12700" cap="flat" cmpd="sng">
                <a:noFill/>
                <a:prstDash/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842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903CC-A038-49C9-B77E-D9B72AF4AF8B}"/>
              </a:ext>
            </a:extLst>
          </p:cNvPr>
          <p:cNvSpPr txBox="1"/>
          <p:nvPr/>
        </p:nvSpPr>
        <p:spPr>
          <a:xfrm>
            <a:off x="2087206" y="1045856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시간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그래프</a:t>
            </a:r>
          </a:p>
        </p:txBody>
      </p:sp>
      <p:sp>
        <p:nvSpPr>
          <p:cNvPr id="6" name="텍스트 상자 74">
            <a:extLst>
              <a:ext uri="{FF2B5EF4-FFF2-40B4-BE49-F238E27FC236}">
                <a16:creationId xmlns:a16="http://schemas.microsoft.com/office/drawing/2014/main" id="{ACF908AB-714B-49CE-A930-67F197F90152}"/>
              </a:ext>
            </a:extLst>
          </p:cNvPr>
          <p:cNvSpPr txBox="1">
            <a:spLocks/>
          </p:cNvSpPr>
          <p:nvPr/>
        </p:nvSpPr>
        <p:spPr>
          <a:xfrm>
            <a:off x="1036318" y="445984"/>
            <a:ext cx="410718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시뮬레이터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3F78D5-051E-4BE2-BC8B-27ED9A483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909" y="1569295"/>
            <a:ext cx="3837601" cy="23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951F36-EED8-4AD5-90B5-2A2C86363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539" y="4063402"/>
            <a:ext cx="3875971" cy="23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0C7389-7460-48D0-B86D-4EFCA9829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755" y="1569295"/>
            <a:ext cx="3856480" cy="23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F04C33-E1E7-4CFA-B5F4-F6EE3ACDD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755" y="4063402"/>
            <a:ext cx="3878004" cy="234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7940C1-6123-43E5-947E-016D6BEB58F4}"/>
              </a:ext>
            </a:extLst>
          </p:cNvPr>
          <p:cNvSpPr txBox="1"/>
          <p:nvPr/>
        </p:nvSpPr>
        <p:spPr>
          <a:xfrm>
            <a:off x="7341184" y="1045856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운동 시간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그래프</a:t>
            </a:r>
          </a:p>
        </p:txBody>
      </p:sp>
    </p:spTree>
    <p:extLst>
      <p:ext uri="{BB962C8B-B14F-4D97-AF65-F5344CB8AC3E}">
        <p14:creationId xmlns:p14="http://schemas.microsoft.com/office/powerpoint/2010/main" val="24573971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8E92900-8627-4E00-8B10-96A7DB5BB167}"/>
              </a:ext>
            </a:extLst>
          </p:cNvPr>
          <p:cNvSpPr/>
          <p:nvPr/>
        </p:nvSpPr>
        <p:spPr>
          <a:xfrm>
            <a:off x="4175760" y="3044276"/>
            <a:ext cx="3840480" cy="769442"/>
          </a:xfrm>
          <a:prstGeom prst="rect">
            <a:avLst/>
          </a:prstGeom>
          <a:ln cap="rnd">
            <a:solidFill>
              <a:srgbClr val="73AFFF"/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4960926" y="3198167"/>
            <a:ext cx="2966306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  <a:endParaRPr lang="en-US" altLang="ko-KR" sz="2400" b="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>
            <a:off x="4175760" y="3105832"/>
            <a:ext cx="69615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5552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5D77CF4-9CBE-4705-B4E4-F25A81E1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45" y="1848061"/>
            <a:ext cx="4682011" cy="3161878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3" name="텍스트 상자 75">
            <a:extLst>
              <a:ext uri="{FF2B5EF4-FFF2-40B4-BE49-F238E27FC236}">
                <a16:creationId xmlns:a16="http://schemas.microsoft.com/office/drawing/2014/main" id="{D1DD3886-F769-4962-9F33-2E0A486EB7DD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상자 74">
            <a:extLst>
              <a:ext uri="{FF2B5EF4-FFF2-40B4-BE49-F238E27FC236}">
                <a16:creationId xmlns:a16="http://schemas.microsoft.com/office/drawing/2014/main" id="{84E73AF4-633F-4F53-8534-D7D483961446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3CA601-0B13-49E0-BCCE-75FCD58E82E8}"/>
              </a:ext>
            </a:extLst>
          </p:cNvPr>
          <p:cNvGrpSpPr/>
          <p:nvPr/>
        </p:nvGrpSpPr>
        <p:grpSpPr>
          <a:xfrm>
            <a:off x="6471066" y="393796"/>
            <a:ext cx="5231651" cy="6070408"/>
            <a:chOff x="6315497" y="366621"/>
            <a:chExt cx="5231651" cy="6070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8F5FE77-B597-49F8-9CF6-369745C76D08}"/>
                    </a:ext>
                  </a:extLst>
                </p:cNvPr>
                <p:cNvSpPr txBox="1"/>
                <p:nvPr/>
              </p:nvSpPr>
              <p:spPr>
                <a:xfrm>
                  <a:off x="6345546" y="4528992"/>
                  <a:ext cx="4279890" cy="5040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𝑚𝑔𝑐𝑜𝑠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𝑚𝑔𝑠𝑖𝑛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8F5FE77-B597-49F8-9CF6-369745C76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546" y="4528992"/>
                  <a:ext cx="4279890" cy="5040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_x277940512">
              <a:extLst>
                <a:ext uri="{FF2B5EF4-FFF2-40B4-BE49-F238E27FC236}">
                  <a16:creationId xmlns:a16="http://schemas.microsoft.com/office/drawing/2014/main" id="{10BCB088-EC3D-40D1-A50B-92D6296BE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5546" y="974603"/>
              <a:ext cx="2787650" cy="3319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A57C6B-E8BF-436E-B6BF-BB52719C16D9}"/>
                </a:ext>
              </a:extLst>
            </p:cNvPr>
            <p:cNvSpPr txBox="1"/>
            <p:nvPr/>
          </p:nvSpPr>
          <p:spPr>
            <a:xfrm>
              <a:off x="6345545" y="1350205"/>
              <a:ext cx="4249103" cy="33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차와 지면 간의 작용 반작용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FCE334-C7C5-49CC-876C-4CD778948A91}"/>
                </a:ext>
              </a:extLst>
            </p:cNvPr>
            <p:cNvSpPr txBox="1"/>
            <p:nvPr/>
          </p:nvSpPr>
          <p:spPr>
            <a:xfrm>
              <a:off x="6345545" y="2634335"/>
              <a:ext cx="5201603" cy="33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휠에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가해지는 힘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=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휠에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가해지는 토크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휠 반경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F3DF14-79C9-4B44-A612-9F5F63F8319C}"/>
                </a:ext>
              </a:extLst>
            </p:cNvPr>
            <p:cNvSpPr txBox="1"/>
            <p:nvPr/>
          </p:nvSpPr>
          <p:spPr>
            <a:xfrm>
              <a:off x="6345544" y="3914903"/>
              <a:ext cx="5201603" cy="33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공기항력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=1/2 *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항력 계수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*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공기 밀도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*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속도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^2 *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차량 앞 면적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372B6FC-DEC8-4AA2-89CF-EE5C068ABACC}"/>
                    </a:ext>
                  </a:extLst>
                </p:cNvPr>
                <p:cNvSpPr txBox="1"/>
                <p:nvPr/>
              </p:nvSpPr>
              <p:spPr>
                <a:xfrm>
                  <a:off x="6345546" y="5221215"/>
                  <a:ext cx="4015740" cy="4117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𝑇𝑜𝑡𝑎𝑙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𝑔𝑃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)</m:t>
                        </m:r>
                      </m:oMath>
                    </m:oMathPara>
                  </a14:m>
                  <a:endPara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372B6FC-DEC8-4AA2-89CF-EE5C068AB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546" y="5221215"/>
                  <a:ext cx="4015740" cy="4117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74D335-58B2-4D08-B5A3-4187D7FF6999}"/>
                </a:ext>
              </a:extLst>
            </p:cNvPr>
            <p:cNvSpPr txBox="1"/>
            <p:nvPr/>
          </p:nvSpPr>
          <p:spPr>
            <a:xfrm>
              <a:off x="6345545" y="5842571"/>
              <a:ext cx="5201603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차량이 움직이는 방향의 총 힘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=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타이어에 가해지는 힘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롤링마찰력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+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경사면에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수평하게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작용하는 힘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+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공기항력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4E6051-FF38-446F-A158-7EA66B3B24D9}"/>
                </a:ext>
              </a:extLst>
            </p:cNvPr>
            <p:cNvSpPr txBox="1"/>
            <p:nvPr/>
          </p:nvSpPr>
          <p:spPr>
            <a:xfrm>
              <a:off x="6315497" y="366621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자동차에 가해지는 기본 물리들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55785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9EB9C2-A860-481D-96E4-27077CCB1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"/>
          <a:stretch/>
        </p:blipFill>
        <p:spPr>
          <a:xfrm>
            <a:off x="522646" y="1257299"/>
            <a:ext cx="4765824" cy="4343402"/>
          </a:xfrm>
          <a:prstGeom prst="rect">
            <a:avLst/>
          </a:prstGeom>
        </p:spPr>
      </p:pic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355991C7-4A68-4F93-9180-6B07945D3BAD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795D76E3-4E3F-4C4A-8CF3-13DF51BA993C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852262-2A18-468A-8FCF-D78244AA8EE1}"/>
              </a:ext>
            </a:extLst>
          </p:cNvPr>
          <p:cNvGrpSpPr/>
          <p:nvPr/>
        </p:nvGrpSpPr>
        <p:grpSpPr>
          <a:xfrm>
            <a:off x="6486091" y="616777"/>
            <a:ext cx="5201603" cy="5624446"/>
            <a:chOff x="6331174" y="445972"/>
            <a:chExt cx="5201603" cy="56244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3C3283-7161-415C-BA7B-5741D51D7C4F}"/>
                </a:ext>
              </a:extLst>
            </p:cNvPr>
            <p:cNvSpPr txBox="1"/>
            <p:nvPr/>
          </p:nvSpPr>
          <p:spPr>
            <a:xfrm>
              <a:off x="6331174" y="3058257"/>
              <a:ext cx="5201603" cy="3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엔진 토크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=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엔진 토크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엔진 회전율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(rpm) 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F66022-A08B-43C2-8AE4-0D6BE8297CC9}"/>
                </a:ext>
              </a:extLst>
            </p:cNvPr>
            <p:cNvSpPr txBox="1"/>
            <p:nvPr/>
          </p:nvSpPr>
          <p:spPr>
            <a:xfrm>
              <a:off x="6331174" y="4280609"/>
              <a:ext cx="5201603" cy="3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엔진 출력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힘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)=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엔진 토크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*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엔진 각속도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51CA2E2-D02A-4A88-819C-FD977E40086C}"/>
                </a:ext>
              </a:extLst>
            </p:cNvPr>
            <p:cNvGrpSpPr/>
            <p:nvPr/>
          </p:nvGrpSpPr>
          <p:grpSpPr>
            <a:xfrm>
              <a:off x="6331174" y="445972"/>
              <a:ext cx="5201603" cy="5624446"/>
              <a:chOff x="6331174" y="445972"/>
              <a:chExt cx="5201603" cy="5624446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2BB643F-8FE5-4CA9-8958-B7225D780A95}"/>
                  </a:ext>
                </a:extLst>
              </p:cNvPr>
              <p:cNvGrpSpPr/>
              <p:nvPr/>
            </p:nvGrpSpPr>
            <p:grpSpPr>
              <a:xfrm>
                <a:off x="6331174" y="445972"/>
                <a:ext cx="4286848" cy="5244983"/>
                <a:chOff x="6331174" y="445972"/>
                <a:chExt cx="4286848" cy="5244983"/>
              </a:xfrm>
            </p:grpSpPr>
            <p:sp>
              <p:nvSpPr>
                <p:cNvPr id="28" name="텍스트 상자 74">
                  <a:extLst>
                    <a:ext uri="{FF2B5EF4-FFF2-40B4-BE49-F238E27FC236}">
                      <a16:creationId xmlns:a16="http://schemas.microsoft.com/office/drawing/2014/main" id="{3C40E447-EDFA-426A-B8EB-B49A52A76A3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31174" y="445972"/>
                  <a:ext cx="2642806" cy="369332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numCol="1" anchor="t">
                  <a:spAutoFit/>
                </a:bodyPr>
                <a:lstStyle/>
                <a:p>
                  <a:pPr marL="0" indent="0" algn="l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ko-KR" altLang="en-US" dirty="0">
                      <a:ln w="12700" cap="flat" cmpd="sng">
                        <a:noFill/>
                        <a:prstDash/>
                      </a:ln>
                      <a:solidFill>
                        <a:srgbClr val="73A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가속도 </a:t>
                  </a:r>
                  <a:r>
                    <a:rPr lang="en-US" altLang="ko-KR" dirty="0">
                      <a:ln w="12700" cap="flat" cmpd="sng">
                        <a:noFill/>
                        <a:prstDash/>
                      </a:ln>
                      <a:solidFill>
                        <a:srgbClr val="73A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&amp; </a:t>
                  </a:r>
                  <a:r>
                    <a:rPr lang="ko-KR" altLang="en-US" dirty="0">
                      <a:ln w="12700" cap="flat" cmpd="sng">
                        <a:noFill/>
                        <a:prstDash/>
                      </a:ln>
                      <a:solidFill>
                        <a:srgbClr val="73A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토크 </a:t>
                  </a:r>
                  <a:r>
                    <a:rPr lang="en-US" altLang="ko-KR" dirty="0">
                      <a:ln w="12700" cap="flat" cmpd="sng">
                        <a:noFill/>
                        <a:prstDash/>
                      </a:ln>
                      <a:solidFill>
                        <a:srgbClr val="73A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&amp; </a:t>
                  </a:r>
                  <a:r>
                    <a:rPr lang="ko-KR" altLang="en-US" dirty="0">
                      <a:ln w="12700" cap="flat" cmpd="sng">
                        <a:noFill/>
                        <a:prstDash/>
                      </a:ln>
                      <a:solidFill>
                        <a:srgbClr val="73A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엔진 출력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C57C2F11-F320-4F4E-96FA-1C0D37D67E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1174" y="1766621"/>
                      <a:ext cx="4249103" cy="370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시간당 가속도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=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𝑇𝑜𝑡𝑎𝑙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/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𝑚</m:t>
                          </m:r>
                        </m:oMath>
                      </a14:m>
                      <a:endParaRPr lang="en-US" altLang="ko-KR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C57C2F11-F320-4F4E-96FA-1C0D37D67E9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1174" y="1766621"/>
                      <a:ext cx="4249103" cy="37074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861" b="-1967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9580297D-1074-46B8-B66B-AE79A4ACEF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1174" y="2531982"/>
                  <a:ext cx="1343212" cy="485843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F1E2F6F0-09F0-4252-81E4-2BDE8079D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31174" y="860757"/>
                  <a:ext cx="4286848" cy="85737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61802B66-D414-4E5D-A818-E5F064CB64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31174" y="3745880"/>
                  <a:ext cx="1124107" cy="485843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CB212D84-5A6F-4EB2-BE76-1A9F5FF88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31174" y="4947901"/>
                  <a:ext cx="1343212" cy="743054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8A09CA-46DB-4095-B2CD-D6E049304930}"/>
                  </a:ext>
                </a:extLst>
              </p:cNvPr>
              <p:cNvSpPr txBox="1"/>
              <p:nvPr/>
            </p:nvSpPr>
            <p:spPr>
              <a:xfrm>
                <a:off x="6331174" y="5699675"/>
                <a:ext cx="5201603" cy="37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엔진 각속도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= 2pi/60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*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엔진 회전율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2554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33201-538C-472A-A1EE-43C5813C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46" y="1202361"/>
            <a:ext cx="4865186" cy="445327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AAC39FD-FDBB-4DC0-89D7-9078763CDE1B}"/>
              </a:ext>
            </a:extLst>
          </p:cNvPr>
          <p:cNvGrpSpPr/>
          <p:nvPr/>
        </p:nvGrpSpPr>
        <p:grpSpPr>
          <a:xfrm>
            <a:off x="6424151" y="253678"/>
            <a:ext cx="5325485" cy="6355920"/>
            <a:chOff x="6592195" y="44880"/>
            <a:chExt cx="5325485" cy="6355920"/>
          </a:xfrm>
        </p:grpSpPr>
        <p:sp>
          <p:nvSpPr>
            <p:cNvPr id="31" name="텍스트 상자 74">
              <a:extLst>
                <a:ext uri="{FF2B5EF4-FFF2-40B4-BE49-F238E27FC236}">
                  <a16:creationId xmlns:a16="http://schemas.microsoft.com/office/drawing/2014/main" id="{81A8F4C3-1B3E-40D0-8D21-CC73CB604158}"/>
                </a:ext>
              </a:extLst>
            </p:cNvPr>
            <p:cNvSpPr txBox="1">
              <a:spLocks/>
            </p:cNvSpPr>
            <p:nvPr/>
          </p:nvSpPr>
          <p:spPr>
            <a:xfrm>
              <a:off x="6592195" y="44880"/>
              <a:ext cx="2688965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dirty="0">
                  <a:ln w="12700" cap="flat" cmpd="sng">
                    <a:noFill/>
                    <a:prstDash/>
                  </a:ln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토크 곡선의 디지털화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E0607C8-4B96-41E3-A362-8EF757A27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2195" y="457200"/>
              <a:ext cx="2362530" cy="58110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3A03ACD-451F-414A-AC6F-0A55E471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2195" y="1631625"/>
              <a:ext cx="1390844" cy="51442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DFF548C-2945-49EC-839C-871C28DE8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2195" y="2875211"/>
              <a:ext cx="2000529" cy="75258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F3ACB61-C3E2-4AF8-B00C-6B708525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2195" y="4085265"/>
              <a:ext cx="4820323" cy="70494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DDC600-E5FA-479A-9163-3EB0762F6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2195" y="5383532"/>
              <a:ext cx="2200582" cy="62873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A3E823-7D9F-40AD-90C1-3E9E7473249F}"/>
                </a:ext>
              </a:extLst>
            </p:cNvPr>
            <p:cNvSpPr txBox="1"/>
            <p:nvPr/>
          </p:nvSpPr>
          <p:spPr>
            <a:xfrm>
              <a:off x="6592195" y="1122358"/>
              <a:ext cx="5325485" cy="3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현재 엔진 회전율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=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이전 엔진 회전율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*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현재 </a:t>
              </a: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기어비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/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이전 </a:t>
              </a: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기어비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CA24D6-42EC-417F-8297-2DA9B76079AE}"/>
                </a:ext>
              </a:extLst>
            </p:cNvPr>
            <p:cNvSpPr txBox="1"/>
            <p:nvPr/>
          </p:nvSpPr>
          <p:spPr>
            <a:xfrm>
              <a:off x="6592195" y="2109603"/>
              <a:ext cx="4753985" cy="66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엔진 토크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=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선의 기울기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*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엔진 회전율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+ d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 방정식으로 나타낼 수 있음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1525E3-17C7-4DE3-87C9-6064EC83E97A}"/>
                </a:ext>
              </a:extLst>
            </p:cNvPr>
            <p:cNvSpPr txBox="1"/>
            <p:nvPr/>
          </p:nvSpPr>
          <p:spPr>
            <a:xfrm>
              <a:off x="6592195" y="3565595"/>
              <a:ext cx="5325485" cy="3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속도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=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휠 반지름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*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휠 각속도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31674A-C351-4A53-8D88-3098BA890107}"/>
                </a:ext>
              </a:extLst>
            </p:cNvPr>
            <p:cNvSpPr txBox="1"/>
            <p:nvPr/>
          </p:nvSpPr>
          <p:spPr>
            <a:xfrm>
              <a:off x="6592195" y="4889613"/>
              <a:ext cx="5325485" cy="3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 :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final drive ratio(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최종 감속 비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의미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F4279-E25B-4F8E-A3AA-C6FB4242B4A7}"/>
                </a:ext>
              </a:extLst>
            </p:cNvPr>
            <p:cNvSpPr txBox="1"/>
            <p:nvPr/>
          </p:nvSpPr>
          <p:spPr>
            <a:xfrm>
              <a:off x="6592195" y="6030057"/>
              <a:ext cx="5325485" cy="3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시간당 가속도 방정식의 치환 및 정리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6" name="텍스트 상자 75">
            <a:extLst>
              <a:ext uri="{FF2B5EF4-FFF2-40B4-BE49-F238E27FC236}">
                <a16:creationId xmlns:a16="http://schemas.microsoft.com/office/drawing/2014/main" id="{BC53FABB-8BC0-4C62-9701-D5CF2456366B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텍스트 상자 74">
            <a:extLst>
              <a:ext uri="{FF2B5EF4-FFF2-40B4-BE49-F238E27FC236}">
                <a16:creationId xmlns:a16="http://schemas.microsoft.com/office/drawing/2014/main" id="{AC084477-0515-4202-AE67-22631E6BD262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</p:spTree>
    <p:extLst>
      <p:ext uri="{BB962C8B-B14F-4D97-AF65-F5344CB8AC3E}">
        <p14:creationId xmlns:p14="http://schemas.microsoft.com/office/powerpoint/2010/main" val="353299513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8CDFAD-057B-4CD7-B6DA-5097D039F49C}"/>
              </a:ext>
            </a:extLst>
          </p:cNvPr>
          <p:cNvGrpSpPr/>
          <p:nvPr/>
        </p:nvGrpSpPr>
        <p:grpSpPr>
          <a:xfrm>
            <a:off x="2374077" y="1117940"/>
            <a:ext cx="7443845" cy="4622119"/>
            <a:chOff x="2374077" y="849726"/>
            <a:chExt cx="7443845" cy="4622119"/>
          </a:xfrm>
        </p:grpSpPr>
        <p:sp>
          <p:nvSpPr>
            <p:cNvPr id="31" name="텍스트 상자 74">
              <a:extLst>
                <a:ext uri="{FF2B5EF4-FFF2-40B4-BE49-F238E27FC236}">
                  <a16:creationId xmlns:a16="http://schemas.microsoft.com/office/drawing/2014/main" id="{81A8F4C3-1B3E-40D0-8D21-CC73CB604158}"/>
                </a:ext>
              </a:extLst>
            </p:cNvPr>
            <p:cNvSpPr txBox="1">
              <a:spLocks/>
            </p:cNvSpPr>
            <p:nvPr/>
          </p:nvSpPr>
          <p:spPr>
            <a:xfrm>
              <a:off x="2445656" y="849726"/>
              <a:ext cx="3208383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dirty="0">
                  <a:ln w="12700" cap="flat" cmpd="sng">
                    <a:noFill/>
                    <a:prstDash/>
                  </a:ln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최고 속도와 그에 따른 가속도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CC5911B-B470-405B-9B8C-56E9FD71C658}"/>
                </a:ext>
              </a:extLst>
            </p:cNvPr>
            <p:cNvGrpSpPr/>
            <p:nvPr/>
          </p:nvGrpSpPr>
          <p:grpSpPr>
            <a:xfrm>
              <a:off x="2374077" y="1386154"/>
              <a:ext cx="7443845" cy="4085691"/>
              <a:chOff x="2294515" y="1075306"/>
              <a:chExt cx="7443845" cy="408569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A3E823-7D9F-40AD-90C1-3E9E7473249F}"/>
                  </a:ext>
                </a:extLst>
              </p:cNvPr>
              <p:cNvSpPr txBox="1"/>
              <p:nvPr/>
            </p:nvSpPr>
            <p:spPr>
              <a:xfrm>
                <a:off x="2294515" y="2082478"/>
                <a:ext cx="7443845" cy="66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저단 기어에서 최대 속도는 차량의 순 가속도가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0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 도달하기 전에 차량의 최대 엔진 회전율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(redline)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 도달하기 때문에 최대 속도는 최대 엔진 회전율에 영향을 받는다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63FFB31-AB63-4471-810C-D1E7E4D79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6346" y="1075306"/>
                <a:ext cx="2210108" cy="943107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1AEFFFD-0C4A-4937-AA3D-3D027B09D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6095" y="3183260"/>
                <a:ext cx="2591162" cy="57158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C517AA6-E0B3-49EA-A312-20594F996F59}"/>
                      </a:ext>
                    </a:extLst>
                  </p:cNvPr>
                  <p:cNvSpPr txBox="1"/>
                  <p:nvPr/>
                </p:nvSpPr>
                <p:spPr>
                  <a:xfrm>
                    <a:off x="2294515" y="3903858"/>
                    <a:ext cx="7443845" cy="12571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고단 기어에서는 </a:t>
                    </a:r>
                    <a:r>
                      <a:rPr lang="ko-KR" altLang="en-US" sz="1600" dirty="0" err="1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공기항력에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 제한</a:t>
                    </a:r>
                    <a:r>
                      <a:rPr lang="en-US" altLang="ko-KR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(drag force </a:t>
                    </a:r>
                    <a14:m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altLang="ko-KR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)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을 받기 때문에 차량의 최대 엔진 회전율에 도달하기 전에 가속도 </a:t>
                    </a:r>
                    <a:r>
                      <a:rPr lang="en-US" altLang="ko-KR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0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에 도달한다</a:t>
                    </a:r>
                    <a:r>
                      <a:rPr lang="en-US" altLang="ko-KR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.</a:t>
                    </a:r>
                  </a:p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가속도가 </a:t>
                    </a:r>
                    <a:r>
                      <a:rPr lang="en-US" altLang="ko-KR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0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이 되는 지점</a:t>
                    </a:r>
                    <a:r>
                      <a:rPr lang="en-US" altLang="ko-KR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: </a:t>
                    </a:r>
                    <a:r>
                      <a:rPr lang="ko-KR" altLang="en-US" sz="1600" dirty="0" err="1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휠에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 가해지는 토크가 차량의 </a:t>
                    </a:r>
                    <a:r>
                      <a:rPr lang="ko-KR" altLang="en-US" sz="1600" dirty="0" err="1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공기항력과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 </a:t>
                    </a:r>
                    <a:r>
                      <a:rPr lang="ko-KR" altLang="en-US" sz="1600" dirty="0" err="1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롤링마찰력에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 의해 정확히 균형을 이루는 속도에 도달하는 지점</a:t>
                    </a:r>
                    <a:endParaRPr lang="en-US" altLang="ko-KR" sz="1600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C517AA6-E0B3-49EA-A312-20594F996F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4515" y="3903858"/>
                    <a:ext cx="7443845" cy="12571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09" b="-483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텍스트 상자 75">
            <a:extLst>
              <a:ext uri="{FF2B5EF4-FFF2-40B4-BE49-F238E27FC236}">
                <a16:creationId xmlns:a16="http://schemas.microsoft.com/office/drawing/2014/main" id="{FD9C76B0-852E-4EF4-AD5D-5077EB8FD7EE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텍스트 상자 74">
            <a:extLst>
              <a:ext uri="{FF2B5EF4-FFF2-40B4-BE49-F238E27FC236}">
                <a16:creationId xmlns:a16="http://schemas.microsoft.com/office/drawing/2014/main" id="{DE57406E-AD8D-46D1-AA8B-679B029E2DBC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</p:spTree>
    <p:extLst>
      <p:ext uri="{BB962C8B-B14F-4D97-AF65-F5344CB8AC3E}">
        <p14:creationId xmlns:p14="http://schemas.microsoft.com/office/powerpoint/2010/main" val="334908491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텍스트 상자 74">
            <a:extLst>
              <a:ext uri="{FF2B5EF4-FFF2-40B4-BE49-F238E27FC236}">
                <a16:creationId xmlns:a16="http://schemas.microsoft.com/office/drawing/2014/main" id="{81A8F4C3-1B3E-40D0-8D21-CC73CB604158}"/>
              </a:ext>
            </a:extLst>
          </p:cNvPr>
          <p:cNvSpPr txBox="1">
            <a:spLocks/>
          </p:cNvSpPr>
          <p:nvPr/>
        </p:nvSpPr>
        <p:spPr>
          <a:xfrm>
            <a:off x="5706424" y="2438341"/>
            <a:ext cx="320838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최고 속도의 계산</a:t>
            </a:r>
          </a:p>
        </p:txBody>
      </p:sp>
      <p:sp>
        <p:nvSpPr>
          <p:cNvPr id="10" name="텍스트 상자 75">
            <a:extLst>
              <a:ext uri="{FF2B5EF4-FFF2-40B4-BE49-F238E27FC236}">
                <a16:creationId xmlns:a16="http://schemas.microsoft.com/office/drawing/2014/main" id="{FD9C76B0-852E-4EF4-AD5D-5077EB8FD7EE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텍스트 상자 74">
            <a:extLst>
              <a:ext uri="{FF2B5EF4-FFF2-40B4-BE49-F238E27FC236}">
                <a16:creationId xmlns:a16="http://schemas.microsoft.com/office/drawing/2014/main" id="{DE57406E-AD8D-46D1-AA8B-679B029E2DBC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AFCEAB-612D-42EA-8E89-9D86189EE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36" y="1911189"/>
            <a:ext cx="2456735" cy="865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36DE80-BD79-485D-8993-F4057F6DC95F}"/>
                  </a:ext>
                </a:extLst>
              </p:cNvPr>
              <p:cNvSpPr txBox="1"/>
              <p:nvPr/>
            </p:nvSpPr>
            <p:spPr>
              <a:xfrm>
                <a:off x="5706424" y="2848291"/>
                <a:ext cx="6309533" cy="1921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최고 속도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공식은 이와 같다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중간 과정을 생략한다면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C1 = -2.59e – 4, C2 = -0.018, C3 = 2.83 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이고</a:t>
                </a:r>
                <a:endPara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𝑚𝑎𝑥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0.018±</m:t>
                          </m:r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0.018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+4∗2.59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𝑒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−4∗2.83</m:t>
                              </m:r>
                            </m:e>
                          </m:rad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−2∗2.59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−4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=75.4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𝑚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𝑠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271.5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𝑘𝑚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이므로 차량의 최고 속도는 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271.5 km/h </a:t>
                </a:r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이다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36DE80-BD79-485D-8993-F4057F6D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424" y="2848291"/>
                <a:ext cx="6309533" cy="1921295"/>
              </a:xfrm>
              <a:prstGeom prst="rect">
                <a:avLst/>
              </a:prstGeom>
              <a:blipFill>
                <a:blip r:embed="rId4"/>
                <a:stretch>
                  <a:fillRect l="-290" b="-25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텍스트 상자 74">
                <a:extLst>
                  <a:ext uri="{FF2B5EF4-FFF2-40B4-BE49-F238E27FC236}">
                    <a16:creationId xmlns:a16="http://schemas.microsoft.com/office/drawing/2014/main" id="{52958D57-DDD9-4C9D-8AA4-1EECB4D1F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4010" y="3090446"/>
                <a:ext cx="3123628" cy="300133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defTabSz="914400" eaLnBrk="1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Cd = 0.31 	     = </a:t>
                </a:r>
                <a:r>
                  <a:rPr lang="ko-KR" altLang="en-US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항력계수</a:t>
                </a:r>
                <a:endParaRPr lang="en-US" altLang="ko-KR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0" indent="0" defTabSz="914400" eaLnBrk="1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ln w="12700" cap="flat" cmpd="sng">
                          <a:noFill/>
                          <a:prstDash/>
                        </a:ln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𝜌</m:t>
                    </m:r>
                    <m:r>
                      <a:rPr lang="en-US" altLang="ko-KR" sz="1600" i="1" smtClean="0">
                        <a:ln w="12700" cap="flat" cmpd="sng">
                          <a:noFill/>
                          <a:prstDash/>
                        </a:ln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en-US" altLang="ko-KR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	     = </a:t>
                </a:r>
                <a:r>
                  <a:rPr lang="ko-KR" altLang="en-US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공기밀도</a:t>
                </a:r>
                <a:endParaRPr lang="en-US" altLang="ko-KR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0" indent="0" defTabSz="914400" eaLnBrk="1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A=1.94 	     = </a:t>
                </a:r>
                <a:r>
                  <a:rPr lang="ko-KR" altLang="en-US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차량 전면 면적</a:t>
                </a:r>
                <a:endParaRPr lang="en-US" altLang="ko-KR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0" indent="0" defTabSz="914400" eaLnBrk="1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n w="12700" cap="flat" cmpd="sng">
                              <a:noFill/>
                              <a:prstDash/>
                            </a:ln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n w="12700" cap="flat" cmpd="sng">
                              <a:noFill/>
                              <a:prstDash/>
                            </a:ln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1600" i="1" smtClean="0">
                            <a:ln w="12700" cap="flat" cmpd="sng">
                              <a:noFill/>
                              <a:prstDash/>
                            </a:ln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600" i="1" smtClean="0">
                        <a:ln w="12700" cap="flat" cmpd="sng">
                          <a:noFill/>
                          <a:prstDash/>
                        </a:ln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=0.84</m:t>
                    </m:r>
                  </m:oMath>
                </a14:m>
                <a:r>
                  <a:rPr lang="en-US" altLang="ko-KR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	     = </a:t>
                </a:r>
                <a:r>
                  <a:rPr lang="en-US" altLang="ko-KR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6</a:t>
                </a:r>
                <a:r>
                  <a:rPr lang="ko-KR" altLang="en-US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단 기어의 </a:t>
                </a:r>
                <a:r>
                  <a:rPr lang="ko-KR" altLang="en-US" sz="1600" dirty="0" err="1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기어비</a:t>
                </a:r>
                <a:endParaRPr lang="en-US" altLang="ko-KR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 = 0.032 , d = 457.2 = </a:t>
                </a:r>
                <a:r>
                  <a:rPr lang="ko-KR" altLang="en-US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토크 곡선</a:t>
                </a:r>
                <a:endParaRPr lang="en-US" altLang="ko-KR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0" indent="0" defTabSz="914400" eaLnBrk="1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 = 1393 	     = </a:t>
                </a:r>
                <a:r>
                  <a:rPr lang="ko-KR" altLang="en-US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차량 무게</a:t>
                </a:r>
                <a:endParaRPr lang="en-US" altLang="ko-KR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0" indent="0" defTabSz="914400" eaLnBrk="1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n w="12700" cap="flat" cmpd="sng">
                              <a:noFill/>
                              <a:prstDash/>
                            </a:ln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n w="12700" cap="flat" cmpd="sng">
                              <a:noFill/>
                              <a:prstDash/>
                            </a:ln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i="1" smtClean="0">
                            <a:ln w="12700" cap="flat" cmpd="sng">
                              <a:noFill/>
                              <a:prstDash/>
                            </a:ln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600" i="1" smtClean="0">
                        <a:ln w="12700" cap="flat" cmpd="sng">
                          <a:noFill/>
                          <a:prstDash/>
                        </a:ln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=0.3186</m:t>
                    </m:r>
                  </m:oMath>
                </a14:m>
                <a:r>
                  <a:rPr lang="en-US" altLang="ko-KR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ko-KR" altLang="en-US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휠 반지름</a:t>
                </a:r>
                <a:endParaRPr lang="en-US" altLang="ko-KR" sz="1600" dirty="0">
                  <a:ln w="12700" cap="flat" cmpd="sng">
                    <a:noFill/>
                    <a:prstDash/>
                  </a:ln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0" indent="0" defTabSz="914400" eaLnBrk="1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dirty="0">
                    <a:ln w="12700" cap="flat" cmpd="sng">
                      <a:noFill/>
                      <a:prstDash/>
                    </a:ln>
                    <a:solidFill>
                      <a:srgbClr val="40404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 = 3.44 	     = final drive ratio</a:t>
                </a:r>
              </a:p>
            </p:txBody>
          </p:sp>
        </mc:Choice>
        <mc:Fallback>
          <p:sp>
            <p:nvSpPr>
              <p:cNvPr id="12" name="텍스트 상자 74">
                <a:extLst>
                  <a:ext uri="{FF2B5EF4-FFF2-40B4-BE49-F238E27FC236}">
                    <a16:creationId xmlns:a16="http://schemas.microsoft.com/office/drawing/2014/main" id="{52958D57-DDD9-4C9D-8AA4-1EECB4D1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010" y="3090446"/>
                <a:ext cx="3123628" cy="3001334"/>
              </a:xfrm>
              <a:prstGeom prst="rect">
                <a:avLst/>
              </a:prstGeom>
              <a:blipFill>
                <a:blip r:embed="rId5"/>
                <a:stretch>
                  <a:fillRect l="-975" b="-16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0297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8E92900-8627-4E00-8B10-96A7DB5BB167}"/>
              </a:ext>
            </a:extLst>
          </p:cNvPr>
          <p:cNvSpPr/>
          <p:nvPr/>
        </p:nvSpPr>
        <p:spPr>
          <a:xfrm>
            <a:off x="4423038" y="3044276"/>
            <a:ext cx="3345924" cy="769442"/>
          </a:xfrm>
          <a:prstGeom prst="rect">
            <a:avLst/>
          </a:prstGeom>
          <a:ln cap="rnd">
            <a:solidFill>
              <a:srgbClr val="73AFFF"/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4874341" y="3198167"/>
            <a:ext cx="2966306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en-US" altLang="ko-KR" sz="2400" b="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>
            <a:off x="4423038" y="3105832"/>
            <a:ext cx="69615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00614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717727-0294-460E-935B-AA0D9236ED9E}"/>
              </a:ext>
            </a:extLst>
          </p:cNvPr>
          <p:cNvGrpSpPr/>
          <p:nvPr/>
        </p:nvGrpSpPr>
        <p:grpSpPr>
          <a:xfrm>
            <a:off x="3840927" y="1351344"/>
            <a:ext cx="4510145" cy="5041708"/>
            <a:chOff x="3840927" y="1043545"/>
            <a:chExt cx="4510145" cy="5041708"/>
          </a:xfrm>
        </p:grpSpPr>
        <p:sp>
          <p:nvSpPr>
            <p:cNvPr id="31" name="텍스트 상자 74">
              <a:extLst>
                <a:ext uri="{FF2B5EF4-FFF2-40B4-BE49-F238E27FC236}">
                  <a16:creationId xmlns:a16="http://schemas.microsoft.com/office/drawing/2014/main" id="{81A8F4C3-1B3E-40D0-8D21-CC73CB604158}"/>
                </a:ext>
              </a:extLst>
            </p:cNvPr>
            <p:cNvSpPr txBox="1">
              <a:spLocks/>
            </p:cNvSpPr>
            <p:nvPr/>
          </p:nvSpPr>
          <p:spPr>
            <a:xfrm>
              <a:off x="3840927" y="1043545"/>
              <a:ext cx="2210108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dirty="0">
                  <a:ln w="12700" cap="flat" cmpd="sng">
                    <a:noFill/>
                    <a:prstDash/>
                  </a:ln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브레이크 공식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D98F0B0-0EE4-4BF7-BE26-0A9ADDB889CF}"/>
                </a:ext>
              </a:extLst>
            </p:cNvPr>
            <p:cNvGrpSpPr/>
            <p:nvPr/>
          </p:nvGrpSpPr>
          <p:grpSpPr>
            <a:xfrm>
              <a:off x="3840927" y="1702517"/>
              <a:ext cx="4510145" cy="4382736"/>
              <a:chOff x="2904115" y="1652262"/>
              <a:chExt cx="4510145" cy="438273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A3E823-7D9F-40AD-90C1-3E9E7473249F}"/>
                  </a:ext>
                </a:extLst>
              </p:cNvPr>
              <p:cNvSpPr txBox="1"/>
              <p:nvPr/>
            </p:nvSpPr>
            <p:spPr>
              <a:xfrm>
                <a:off x="2904115" y="2534995"/>
                <a:ext cx="4510145" cy="66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엔진 브레이크</a:t>
                </a:r>
                <a:endParaRPr lang="en-US" altLang="ko-KR" sz="1600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엔진 브레이크 중 토크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=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엔진 제동계수 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*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엔진 회전율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517AA6-E0B3-49EA-A312-20594F996F59}"/>
                  </a:ext>
                </a:extLst>
              </p:cNvPr>
              <p:cNvSpPr txBox="1"/>
              <p:nvPr/>
            </p:nvSpPr>
            <p:spPr>
              <a:xfrm>
                <a:off x="2957455" y="4482393"/>
                <a:ext cx="4456805" cy="1552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브레이크</a:t>
                </a:r>
                <a:endParaRPr lang="en-US" altLang="ko-KR" sz="1600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브레이크 가속도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= -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초기 속도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^2 / 2 *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제동 거리</a:t>
                </a: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E55D983-3CD5-4AD1-A6CD-ED454D681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7455" y="1652262"/>
                <a:ext cx="1590897" cy="714475"/>
              </a:xfrm>
              <a:prstGeom prst="rect">
                <a:avLst/>
              </a:prstGeom>
            </p:spPr>
          </p:pic>
        </p:grpSp>
      </p:grpSp>
      <p:sp>
        <p:nvSpPr>
          <p:cNvPr id="10" name="텍스트 상자 75">
            <a:extLst>
              <a:ext uri="{FF2B5EF4-FFF2-40B4-BE49-F238E27FC236}">
                <a16:creationId xmlns:a16="http://schemas.microsoft.com/office/drawing/2014/main" id="{2712FEE9-7499-4CBE-8623-132180498923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텍스트 상자 74">
            <a:extLst>
              <a:ext uri="{FF2B5EF4-FFF2-40B4-BE49-F238E27FC236}">
                <a16:creationId xmlns:a16="http://schemas.microsoft.com/office/drawing/2014/main" id="{5AE2CEE1-5A54-4AE6-82C8-52A93969D28C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F949F6-3A39-4F66-BADD-E882E7E4839E}"/>
                  </a:ext>
                </a:extLst>
              </p:cNvPr>
              <p:cNvSpPr txBox="1"/>
              <p:nvPr/>
            </p:nvSpPr>
            <p:spPr>
              <a:xfrm>
                <a:off x="3815729" y="3886595"/>
                <a:ext cx="3250245" cy="652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𝑏</m:t>
                          </m:r>
                        </m:sub>
                      </m:sSub>
                      <m:r>
                        <a:rPr lang="en-US" altLang="ko-KR" sz="1800" b="0" i="0" dirty="0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=−</m:t>
                      </m:r>
                      <m:f>
                        <m:f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1800" b="0" i="1" dirty="0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bSupP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2</m:t>
                          </m:r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=−10.4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800" b="0" i="1" dirty="0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F949F6-3A39-4F66-BADD-E882E7E4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729" y="3886595"/>
                <a:ext cx="3250245" cy="652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17051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AAA05-2AD3-4EFD-8ABB-305A55CBD59A}"/>
              </a:ext>
            </a:extLst>
          </p:cNvPr>
          <p:cNvSpPr txBox="1"/>
          <p:nvPr/>
        </p:nvSpPr>
        <p:spPr>
          <a:xfrm>
            <a:off x="6526060" y="1896625"/>
            <a:ext cx="4911560" cy="306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 w="12700" cap="flat" cmpd="sng">
                  <a:noFill/>
                  <a:prstDash/>
                </a:ln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Car Class</a:t>
            </a:r>
            <a:endParaRPr lang="ko-KR" altLang="en-US" dirty="0">
              <a:ln w="12700" cap="flat" cmpd="sng">
                <a:noFill/>
                <a:prstDash/>
              </a:ln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클래스에서는 앞 슬라이드의 차량의 물리 법칙에 관한 내용을 코드화 하였음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간 상속 관계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2B91A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SimpleProjectile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ODE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2B91A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DragProjectile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en-US" altLang="ko-KR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SimpleProjectile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2B91A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Car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en-US" altLang="ko-KR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DragProjectile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2B91A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BoxsterS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Car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C00-79A1-4D39-8158-A760CE6043F6}"/>
              </a:ext>
            </a:extLst>
          </p:cNvPr>
          <p:cNvSpPr txBox="1"/>
          <p:nvPr/>
        </p:nvSpPr>
        <p:spPr>
          <a:xfrm>
            <a:off x="522646" y="861060"/>
            <a:ext cx="5051855" cy="56323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2B91A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DragProjectile</a:t>
            </a:r>
            <a:endParaRPr lang="en-US" altLang="ko-KR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muR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롤링 마찰계수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omegaE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엔진 회전율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(rpm)</a:t>
            </a:r>
            <a:endParaRPr lang="en-US" altLang="ko-KR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redline;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finalDriveRatio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wheelRadius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gearNumber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기어 번호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numberOfGears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차량의 총 기어 수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string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mode;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등속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가속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제동 등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private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[]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gearRatio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기어 비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생성자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en-US" altLang="ko-KR" sz="8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DragProjectile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클래스 생성자를 호출하고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클래스 변수를 초기화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fr-FR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fr-FR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fr-FR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fr-FR" altLang="ko-KR" sz="800" dirty="0">
                <a:solidFill>
                  <a:srgbClr val="2B91A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</a:t>
            </a:r>
            <a:r>
              <a:rPr lang="fr-FR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fr-FR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x, </a:t>
            </a:r>
            <a:r>
              <a:rPr lang="fr-FR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y, </a:t>
            </a:r>
            <a:r>
              <a:rPr lang="fr-FR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z, </a:t>
            </a:r>
            <a:r>
              <a:rPr lang="fr-FR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fr-FR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vx,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vy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vz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time,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mass,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area,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density,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Cd,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redline,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finalDriveRatio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wheelRadius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numberOfGears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(x, y, z,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vx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vy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vz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time, mass, area, density, Cd)</a:t>
            </a: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생성자에 전달된 값으로 변수 초기화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.redline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redline;      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redline rpm</a:t>
            </a:r>
            <a:endParaRPr lang="en-US" altLang="ko-KR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.finalDriveRatio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finalDriveRatio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final drive ratio</a:t>
            </a:r>
            <a:endParaRPr lang="en-US" altLang="ko-KR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.wheelRadius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wheelRadius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wheel radius</a:t>
            </a:r>
            <a:endParaRPr lang="en-US" altLang="ko-KR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.numberOfGears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numberOfGears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number of gears</a:t>
            </a:r>
            <a:endParaRPr lang="en-US" altLang="ko-KR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기어 비 배열 초기화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기어 비 배열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번째 인덱스는 사용하지 않을 것이기 때문에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en-US" altLang="ko-KR" sz="8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gearRatio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배열의 크기를 총 기어 비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+1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설정하고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번째 인덱스는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초기화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기어 비를 일단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1.0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초기화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gearRatio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numberOfGears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+ 1];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gearRatio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[0] = 0.0;</a:t>
            </a:r>
          </a:p>
          <a:p>
            <a:r>
              <a:rPr lang="nn-NO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nn-NO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nn-NO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 = 1; i &lt; numberOfGears + 1; ++i)</a:t>
            </a: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gearRatio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= 1.0;</a:t>
            </a: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차량에 동일하게 설정할 변수들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muR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0.015;        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롤링 마찰 계수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omegaE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1000.0;    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engine rpm</a:t>
            </a:r>
            <a:endParaRPr lang="en-US" altLang="ko-KR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gearNumber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1;       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기어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mode = </a:t>
            </a:r>
            <a:r>
              <a:rPr lang="en-US" altLang="ko-KR" sz="800" dirty="0">
                <a:solidFill>
                  <a:srgbClr val="A3151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"accelerating"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  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모드</a:t>
            </a:r>
            <a:r>
              <a:rPr lang="en-US" altLang="ko-KR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8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가속</a:t>
            </a:r>
            <a:endParaRPr lang="ko-KR" altLang="en-US" sz="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16" name="텍스트 상자 75">
            <a:extLst>
              <a:ext uri="{FF2B5EF4-FFF2-40B4-BE49-F238E27FC236}">
                <a16:creationId xmlns:a16="http://schemas.microsoft.com/office/drawing/2014/main" id="{3F84D475-6F18-414D-816F-E92C26A4A211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텍스트 상자 74">
            <a:extLst>
              <a:ext uri="{FF2B5EF4-FFF2-40B4-BE49-F238E27FC236}">
                <a16:creationId xmlns:a16="http://schemas.microsoft.com/office/drawing/2014/main" id="{BF8A92C3-AAB0-4BC9-87A2-DB3788F7FD82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3A28EE-413C-4490-B013-9A108431605E}"/>
              </a:ext>
            </a:extLst>
          </p:cNvPr>
          <p:cNvSpPr txBox="1"/>
          <p:nvPr/>
        </p:nvSpPr>
        <p:spPr>
          <a:xfrm>
            <a:off x="6526060" y="5217531"/>
            <a:ext cx="53570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GitHub: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https://github.com/hhj3258/GamePhysics_RealisticCarPhysics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07668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4DA0B-F821-40F6-A8CB-54FB32E555E8}"/>
              </a:ext>
            </a:extLst>
          </p:cNvPr>
          <p:cNvSpPr txBox="1"/>
          <p:nvPr/>
        </p:nvSpPr>
        <p:spPr>
          <a:xfrm>
            <a:off x="1461135" y="1151453"/>
            <a:ext cx="4230329" cy="45550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 각각의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getter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setter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선언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MuR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muR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OmegaE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{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omegaE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{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omegaE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value; 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FinalDriveRatio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{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finalDriveRatio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 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기어 비 배열의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getter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setter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gearNumber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index,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value)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[index] = value;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EEFBBD-7B1B-4436-907A-2136C443027C}"/>
              </a:ext>
            </a:extLst>
          </p:cNvPr>
          <p:cNvSpPr txBox="1"/>
          <p:nvPr/>
        </p:nvSpPr>
        <p:spPr>
          <a:xfrm>
            <a:off x="6500535" y="1382286"/>
            <a:ext cx="4230329" cy="4093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기어 변속 메소드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ShiftGear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shift)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기어가 가장 고단일 때 고단으로 변속 시 변화 없음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(shift + </a:t>
            </a:r>
            <a:r>
              <a:rPr lang="en-US" altLang="ko-KR" sz="10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.GearNumber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&gt; </a:t>
            </a:r>
            <a:r>
              <a:rPr lang="en-US" altLang="ko-KR" sz="10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.NumberOfGears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기어가 가장 저단일 때 저단으로 변속 시 변화 없음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(shift + </a:t>
            </a:r>
            <a:r>
              <a:rPr lang="en-US" altLang="ko-KR" sz="10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.GearNumber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&lt; 1)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정상적인 기어 변속일 때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기어 변경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엔진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rpm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재계산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oldGearRatio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.GearNumber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.GearNumber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+ shift;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0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.OmegaE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this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.OmegaE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*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oldGearRatio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21" name="텍스트 상자 75">
            <a:extLst>
              <a:ext uri="{FF2B5EF4-FFF2-40B4-BE49-F238E27FC236}">
                <a16:creationId xmlns:a16="http://schemas.microsoft.com/office/drawing/2014/main" id="{292E1CE9-7ED9-446E-87FC-E86A67DD7C11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텍스트 상자 74">
            <a:extLst>
              <a:ext uri="{FF2B5EF4-FFF2-40B4-BE49-F238E27FC236}">
                <a16:creationId xmlns:a16="http://schemas.microsoft.com/office/drawing/2014/main" id="{9A49F5FC-5197-47A3-A435-57FA9FC609E4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</p:spTree>
    <p:extLst>
      <p:ext uri="{BB962C8B-B14F-4D97-AF65-F5344CB8AC3E}">
        <p14:creationId xmlns:p14="http://schemas.microsoft.com/office/powerpoint/2010/main" val="158645091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텍스트 상자 75">
            <a:extLst>
              <a:ext uri="{FF2B5EF4-FFF2-40B4-BE49-F238E27FC236}">
                <a16:creationId xmlns:a16="http://schemas.microsoft.com/office/drawing/2014/main" id="{25597B02-7CA8-481E-B3F1-CC055D044E90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텍스트 상자 74">
            <a:extLst>
              <a:ext uri="{FF2B5EF4-FFF2-40B4-BE49-F238E27FC236}">
                <a16:creationId xmlns:a16="http://schemas.microsoft.com/office/drawing/2014/main" id="{C281F047-3EDB-45E0-8DD8-D8F79D6D099D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3AFDD1-BA32-415F-A11D-9D22AD99F687}"/>
              </a:ext>
            </a:extLst>
          </p:cNvPr>
          <p:cNvGrpSpPr/>
          <p:nvPr/>
        </p:nvGrpSpPr>
        <p:grpSpPr>
          <a:xfrm>
            <a:off x="1461135" y="615261"/>
            <a:ext cx="9269731" cy="6001643"/>
            <a:chOff x="1145414" y="428178"/>
            <a:chExt cx="9269731" cy="60016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B0838D-D0C4-40B1-AF14-7F2B417DAE4E}"/>
                </a:ext>
              </a:extLst>
            </p:cNvPr>
            <p:cNvSpPr txBox="1"/>
            <p:nvPr/>
          </p:nvSpPr>
          <p:spPr>
            <a:xfrm>
              <a:off x="1145414" y="920621"/>
              <a:ext cx="4221313" cy="55092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The </a:t>
              </a:r>
              <a:r>
                <a:rPr lang="en-US" altLang="ko-KR" sz="800" dirty="0" err="1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GetRightHandSide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()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메소드는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six first-order projectile ODEs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 오른쪽 항을 반환</a:t>
              </a:r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q[0] = </a:t>
              </a:r>
              <a:r>
                <a:rPr lang="en-US" altLang="ko-KR" sz="800" dirty="0" err="1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vx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en-US" altLang="ko-KR" sz="800" dirty="0" err="1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dxdt</a:t>
              </a:r>
              <a:endPara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q[1] = x</a:t>
              </a:r>
              <a:endPara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q[2] = </a:t>
              </a:r>
              <a:r>
                <a:rPr lang="en-US" altLang="ko-KR" sz="800" dirty="0" err="1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vy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en-US" altLang="ko-KR" sz="800" dirty="0" err="1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dydt</a:t>
              </a:r>
              <a:endPara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q[3] = y</a:t>
              </a:r>
              <a:endPara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q[4] = </a:t>
              </a:r>
              <a:r>
                <a:rPr lang="en-US" altLang="ko-KR" sz="800" dirty="0" err="1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vz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en-US" altLang="ko-KR" sz="800" dirty="0" err="1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dzdt</a:t>
              </a:r>
              <a:endPara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q[5] = z</a:t>
              </a:r>
              <a:endPara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public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override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[]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GetRightHandSide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s,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[] q,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            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[]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deltaQ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ds,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qScale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[]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[6];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[]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[6];</a:t>
              </a:r>
            </a:p>
            <a:p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종속 변수의 중간 값 계산</a:t>
              </a:r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nn-NO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nn-NO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for</a:t>
              </a:r>
              <a:r>
                <a:rPr lang="nn-NO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(</a:t>
              </a:r>
              <a:r>
                <a:rPr lang="nn-NO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int</a:t>
              </a:r>
              <a:r>
                <a:rPr lang="nn-NO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i = 0; i &lt; 6; ++i)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= q[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+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qScale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*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deltaQ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];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torque curve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방정식</a:t>
              </a:r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엔진 회전율에 따라 세 부분으로 나누어서 정의</a:t>
              </a:r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b, d;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if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(</a:t>
              </a:r>
              <a:r>
                <a:rPr lang="en-US" altLang="ko-KR" sz="800" dirty="0" err="1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this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.OmegaE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&lt;= 1000.0)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b = 0.0;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d = 220.0;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else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if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(</a:t>
              </a:r>
              <a:r>
                <a:rPr lang="en-US" altLang="ko-KR" sz="800" dirty="0" err="1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this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.OmegaE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&lt; 4600.0)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b = 0.025;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d = 195.0;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else</a:t>
              </a:r>
              <a:endPara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b = -0.032;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d = 457.2;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속도의 </a:t>
              </a:r>
              <a:r>
                <a:rPr lang="ko-KR" altLang="en-US" sz="800" dirty="0" err="1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중간값을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나타내기 위한 변수들 선언</a:t>
              </a:r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vx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[0];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vy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[2];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vz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[4];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v =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Math.Sqrt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vx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*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vx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+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vy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*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vy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+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vz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*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vz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+ 1.0e-8;</a:t>
              </a:r>
            </a:p>
            <a:p>
              <a:endPara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5D5F34-F4B3-41A9-8A65-3257687FECC1}"/>
                </a:ext>
              </a:extLst>
            </p:cNvPr>
            <p:cNvSpPr txBox="1"/>
            <p:nvPr/>
          </p:nvSpPr>
          <p:spPr>
            <a:xfrm>
              <a:off x="6193833" y="428178"/>
              <a:ext cx="4221312" cy="600164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</a:t>
              </a:r>
              <a:r>
                <a:rPr lang="ko-KR" altLang="en-US" sz="800" dirty="0" err="1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공기항력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변수 선언 및 계산</a:t>
              </a:r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density = </a:t>
              </a:r>
              <a:r>
                <a:rPr lang="en-US" altLang="ko-KR" sz="800" dirty="0" err="1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this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.Density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area = </a:t>
              </a:r>
              <a:r>
                <a:rPr lang="en-US" altLang="ko-KR" sz="800" dirty="0" err="1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this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.Area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cd = </a:t>
              </a:r>
              <a:r>
                <a:rPr lang="en-US" altLang="ko-KR" sz="800" dirty="0" err="1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this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.Cd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Fd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0.5 * density * area * cd * v * v;</a:t>
              </a:r>
            </a:p>
            <a:p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롤링 마찰 힘 계산</a:t>
              </a:r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G=-9.81</a:t>
              </a:r>
              <a:endPara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mass = </a:t>
              </a:r>
              <a:r>
                <a:rPr lang="en-US" altLang="ko-KR" sz="800" dirty="0" err="1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this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.Mass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Fr =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muR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* mass * G;</a:t>
              </a:r>
            </a:p>
            <a:p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right-hand sides of the six ODEs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을 계산하면 속도의 중간 값이 나옴</a:t>
              </a:r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차량의 가속도는 모드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가속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제동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등속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 의해 달라짐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제동 가속도는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-5.0 m/s^2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가정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if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(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String.Equals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(mode, </a:t>
              </a:r>
              <a:r>
                <a:rPr lang="en-US" altLang="ko-KR" sz="800" dirty="0">
                  <a:solidFill>
                    <a:srgbClr val="A315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"accelerating"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))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c1 = -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Fd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/ mass;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tmp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GetGearRatio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() *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finalDriveRatio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/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wheelRadius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c2 = 60.0 *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tmp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*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tmp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* b * v / (2.0 *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Math.PI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* mass);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double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c3 = (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tmp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* d + Fr) / mass;</a:t>
              </a:r>
            </a:p>
            <a:p>
              <a:r>
                <a:rPr lang="fr-FR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dQ[0] = ds * (c1 + c2 + c3);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else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if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(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String.Equals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(mode, </a:t>
              </a:r>
              <a:r>
                <a:rPr lang="en-US" altLang="ko-KR" sz="800" dirty="0">
                  <a:solidFill>
                    <a:srgbClr val="A31515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"braking"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))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//  </a:t>
              </a:r>
              <a:r>
                <a:rPr lang="ko-KR" altLang="en-US" sz="800" dirty="0">
                  <a:solidFill>
                    <a:srgbClr val="008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속도가 양수일 때만 브레이크 작동</a:t>
              </a:r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if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(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[0] &gt; 0.1)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   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[0] = ds * (-5.0);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else</a:t>
              </a:r>
              <a:endPara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   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[0] = 0.0;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else</a:t>
              </a:r>
              <a:endParaRPr lang="en-US" altLang="ko-KR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 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[0] = 0.0;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[1] = ds *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[0];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[2] = 0.0;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[3] = 0.0;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[4] = 0.0;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[5] = 0.0;</a:t>
              </a:r>
            </a:p>
            <a:p>
              <a:endParaRPr lang="ko-KR" altLang="en-US" sz="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</a:t>
              </a:r>
              <a:r>
                <a:rPr lang="en-US" altLang="ko-KR" sz="800" dirty="0">
                  <a:solidFill>
                    <a:srgbClr val="0000F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return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800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dQ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;</a:t>
              </a:r>
            </a:p>
            <a:p>
              <a:r>
                <a:rPr lang="ko-KR" altLang="en-US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r>
                <a:rPr lang="en-US" altLang="ko-KR" sz="8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  <a:endPara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057476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A1F5C-BE01-41A0-B6A8-591973EB6493}"/>
              </a:ext>
            </a:extLst>
          </p:cNvPr>
          <p:cNvSpPr txBox="1"/>
          <p:nvPr/>
        </p:nvSpPr>
        <p:spPr>
          <a:xfrm>
            <a:off x="522647" y="1305341"/>
            <a:ext cx="4940894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BoxsterS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Car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BoxsterS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생성자는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 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생성자를 호출한 후에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BoxterS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기어 비를 설정함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ko-KR" altLang="en-US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박스터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</a:t>
            </a:r>
            <a:r>
              <a:rPr lang="ko-KR" altLang="en-US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스펙</a:t>
            </a:r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mass = 1393.0 kg (with 70 kg driver)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area = 1.94 m^2 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Cd = 0.31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redline = 7200 rpm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finalDriveRatio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3.44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wheelRadius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0.3186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</a:t>
            </a:r>
            <a:r>
              <a:rPr lang="en-US" altLang="ko-KR" sz="1000" dirty="0" err="1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numberOfGears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6;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2B91A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BoxsterS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x,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y,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z,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vx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vy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vz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time,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double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density) 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</a:t>
            </a:r>
            <a:r>
              <a:rPr lang="en-US" altLang="ko-KR" sz="1000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base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(x, y, z,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vx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vy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vz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time, 1393.0, 1.94, density, 0.31, 7200.0, 3.44, 0.3186, 6)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</a:p>
          <a:p>
            <a:endParaRPr lang="ko-KR" altLang="en-US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>
                <a:solidFill>
                  <a:srgbClr val="008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 Set the gear ratios.</a:t>
            </a:r>
            <a:endParaRPr lang="en-US" altLang="ko-KR" sz="10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(1, 3.82);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(2, 2.20);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(3, 1.52);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(4, 1.22);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(5, 1.02);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SetGearRatio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(6, 0.84);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944EF-528C-4FF9-9E65-C1F508971334}"/>
              </a:ext>
            </a:extLst>
          </p:cNvPr>
          <p:cNvSpPr txBox="1"/>
          <p:nvPr/>
        </p:nvSpPr>
        <p:spPr>
          <a:xfrm>
            <a:off x="6526060" y="2727621"/>
            <a:ext cx="4720591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BoxsterS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class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클래스에서 특정 차량의 스펙을 일괄 입력한다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변수의 값들을 변경하여 다양한 차량의 스펙을 테스트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상자 75">
            <a:extLst>
              <a:ext uri="{FF2B5EF4-FFF2-40B4-BE49-F238E27FC236}">
                <a16:creationId xmlns:a16="http://schemas.microsoft.com/office/drawing/2014/main" id="{149E9086-9842-4401-A01D-9A1CC1825D47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텍스트 상자 74">
            <a:extLst>
              <a:ext uri="{FF2B5EF4-FFF2-40B4-BE49-F238E27FC236}">
                <a16:creationId xmlns:a16="http://schemas.microsoft.com/office/drawing/2014/main" id="{E03EC86B-AEC3-440A-A2E4-7CF8BC007F4D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</p:spTree>
    <p:extLst>
      <p:ext uri="{BB962C8B-B14F-4D97-AF65-F5344CB8AC3E}">
        <p14:creationId xmlns:p14="http://schemas.microsoft.com/office/powerpoint/2010/main" val="39775368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3D7021-B8B5-45CC-BD4B-69EBAB8F390B}"/>
              </a:ext>
            </a:extLst>
          </p:cNvPr>
          <p:cNvGrpSpPr/>
          <p:nvPr/>
        </p:nvGrpSpPr>
        <p:grpSpPr>
          <a:xfrm>
            <a:off x="431452" y="1101684"/>
            <a:ext cx="11329096" cy="5039377"/>
            <a:chOff x="464733" y="1101684"/>
            <a:chExt cx="11329096" cy="50393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9915B24-1B68-4292-84A1-B0D5C445B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733" y="1199745"/>
              <a:ext cx="3706396" cy="425725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F10BD7-EEC4-48E1-81B4-44E58BCA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1129" y="1101684"/>
              <a:ext cx="3849742" cy="44152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BDA2C97-D6FB-40D0-9D1A-08F386E91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8589" y="1136021"/>
              <a:ext cx="3825240" cy="43209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290FF-3A54-4517-9417-D5ED808F5ADB}"/>
                </a:ext>
              </a:extLst>
            </p:cNvPr>
            <p:cNvSpPr txBox="1"/>
            <p:nvPr/>
          </p:nvSpPr>
          <p:spPr>
            <a:xfrm>
              <a:off x="678179" y="5474853"/>
              <a:ext cx="3284221" cy="3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초기 세팅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E04F27-59F9-400C-AFC3-FF500F131728}"/>
                </a:ext>
              </a:extLst>
            </p:cNvPr>
            <p:cNvSpPr txBox="1"/>
            <p:nvPr/>
          </p:nvSpPr>
          <p:spPr>
            <a:xfrm>
              <a:off x="4453889" y="5474853"/>
              <a:ext cx="3284221" cy="66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단 기어에서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최고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rpm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도달 시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하단 경고 메시지 출력과 함께 정지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9A7F80-65FF-4E3F-AC16-14860B7970D4}"/>
                </a:ext>
              </a:extLst>
            </p:cNvPr>
            <p:cNvSpPr txBox="1"/>
            <p:nvPr/>
          </p:nvSpPr>
          <p:spPr>
            <a:xfrm>
              <a:off x="8187689" y="5474853"/>
              <a:ext cx="3284221" cy="66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최고 기어에서의 이론상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최대 속력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(271 km/h)</a:t>
              </a:r>
            </a:p>
          </p:txBody>
        </p:sp>
      </p:grpSp>
      <p:sp>
        <p:nvSpPr>
          <p:cNvPr id="11" name="텍스트 상자 75">
            <a:extLst>
              <a:ext uri="{FF2B5EF4-FFF2-40B4-BE49-F238E27FC236}">
                <a16:creationId xmlns:a16="http://schemas.microsoft.com/office/drawing/2014/main" id="{3119D655-B607-4BFA-8709-034D319B9773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F76B755C-0889-487B-A7E4-5ECBFA7CE7AA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236DC-CBAB-4DB6-AB21-9DCAE099AD00}"/>
              </a:ext>
            </a:extLst>
          </p:cNvPr>
          <p:cNvSpPr txBox="1"/>
          <p:nvPr/>
        </p:nvSpPr>
        <p:spPr>
          <a:xfrm>
            <a:off x="3974617" y="825321"/>
            <a:ext cx="424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 Form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이용한 자동차 시뮬레이터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21138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텍스트 상자 75">
            <a:extLst>
              <a:ext uri="{FF2B5EF4-FFF2-40B4-BE49-F238E27FC236}">
                <a16:creationId xmlns:a16="http://schemas.microsoft.com/office/drawing/2014/main" id="{3119D655-B607-4BFA-8709-034D319B9773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F76B755C-0889-487B-A7E4-5ECBFA7CE7AA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339C08-A5F2-4692-A592-A22A12D7CD5B}"/>
              </a:ext>
            </a:extLst>
          </p:cNvPr>
          <p:cNvGrpSpPr/>
          <p:nvPr/>
        </p:nvGrpSpPr>
        <p:grpSpPr>
          <a:xfrm>
            <a:off x="433323" y="1785482"/>
            <a:ext cx="11325354" cy="3628933"/>
            <a:chOff x="160629" y="1737359"/>
            <a:chExt cx="11325354" cy="36289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7290FF-3A54-4517-9417-D5ED808F5ADB}"/>
                </a:ext>
              </a:extLst>
            </p:cNvPr>
            <p:cNvSpPr txBox="1"/>
            <p:nvPr/>
          </p:nvSpPr>
          <p:spPr>
            <a:xfrm>
              <a:off x="160629" y="4995547"/>
              <a:ext cx="2733515" cy="3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Accelerate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E04F27-59F9-400C-AFC3-FF500F131728}"/>
                </a:ext>
              </a:extLst>
            </p:cNvPr>
            <p:cNvSpPr txBox="1"/>
            <p:nvPr/>
          </p:nvSpPr>
          <p:spPr>
            <a:xfrm>
              <a:off x="3017350" y="4995549"/>
              <a:ext cx="2733515" cy="3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Cruise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9A7F80-65FF-4E3F-AC16-14860B7970D4}"/>
                </a:ext>
              </a:extLst>
            </p:cNvPr>
            <p:cNvSpPr txBox="1"/>
            <p:nvPr/>
          </p:nvSpPr>
          <p:spPr>
            <a:xfrm>
              <a:off x="5884909" y="4995548"/>
              <a:ext cx="2733515" cy="3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Brake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933895-A6BB-4173-AAEA-CAAA770BDA00}"/>
                </a:ext>
              </a:extLst>
            </p:cNvPr>
            <p:cNvSpPr txBox="1"/>
            <p:nvPr/>
          </p:nvSpPr>
          <p:spPr>
            <a:xfrm>
              <a:off x="8752468" y="4995549"/>
              <a:ext cx="2733515" cy="370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수동 조작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9F60A9-7BF5-4BBD-B3AB-CC5A4BE60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13" t="3740" r="27399" b="4594"/>
            <a:stretch/>
          </p:blipFill>
          <p:spPr>
            <a:xfrm>
              <a:off x="5889981" y="1742578"/>
              <a:ext cx="2724150" cy="31432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8D7E8F-4498-481A-99A6-5BEB9213E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1" t="3647" r="27350" b="4545"/>
            <a:stretch/>
          </p:blipFill>
          <p:spPr>
            <a:xfrm>
              <a:off x="8752469" y="1737359"/>
              <a:ext cx="2733514" cy="315596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97D03F1-4E4B-40FD-B6F0-4A2815728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0" t="3667" r="27375" b="4555"/>
            <a:stretch/>
          </p:blipFill>
          <p:spPr>
            <a:xfrm>
              <a:off x="3017351" y="1737360"/>
              <a:ext cx="2733514" cy="31623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18C43F-53E0-47B9-839E-649885CF0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2" t="3666" r="27375" b="4667"/>
            <a:stretch/>
          </p:blipFill>
          <p:spPr>
            <a:xfrm>
              <a:off x="160629" y="1737359"/>
              <a:ext cx="2727520" cy="315596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F2884AF-80AE-4EB2-A82C-B79EE6864FEC}"/>
              </a:ext>
            </a:extLst>
          </p:cNvPr>
          <p:cNvSpPr txBox="1"/>
          <p:nvPr/>
        </p:nvSpPr>
        <p:spPr>
          <a:xfrm>
            <a:off x="3875231" y="825321"/>
            <a:ext cx="444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 Form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구현한 자동차 시뮬레이터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93793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텍스트 상자 75">
            <a:extLst>
              <a:ext uri="{FF2B5EF4-FFF2-40B4-BE49-F238E27FC236}">
                <a16:creationId xmlns:a16="http://schemas.microsoft.com/office/drawing/2014/main" id="{3119D655-B607-4BFA-8709-034D319B9773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F76B755C-0889-487B-A7E4-5ECBFA7CE7AA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시뮬레이터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2884AF-80AE-4EB2-A82C-B79EE6864FEC}"/>
              </a:ext>
            </a:extLst>
          </p:cNvPr>
          <p:cNvSpPr txBox="1"/>
          <p:nvPr/>
        </p:nvSpPr>
        <p:spPr>
          <a:xfrm>
            <a:off x="4440963" y="825321"/>
            <a:ext cx="331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구현한 자동차 시뮬레이터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스크린 캡처_20211212_201602">
            <a:hlinkClick r:id="" action="ppaction://media"/>
            <a:extLst>
              <a:ext uri="{FF2B5EF4-FFF2-40B4-BE49-F238E27FC236}">
                <a16:creationId xmlns:a16="http://schemas.microsoft.com/office/drawing/2014/main" id="{4CF6A6DC-2C7D-47E2-9247-584B8741E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1500" y="1423992"/>
            <a:ext cx="8547100" cy="48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76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E2DDFD-04D3-4784-992E-D29CB26DDD7E}"/>
              </a:ext>
            </a:extLst>
          </p:cNvPr>
          <p:cNvGrpSpPr/>
          <p:nvPr/>
        </p:nvGrpSpPr>
        <p:grpSpPr>
          <a:xfrm>
            <a:off x="1592933" y="2297511"/>
            <a:ext cx="9006133" cy="2262977"/>
            <a:chOff x="1272273" y="1758717"/>
            <a:chExt cx="9006133" cy="22629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6C5275-9D40-4AA1-9258-CF83CFE0794A}"/>
                </a:ext>
              </a:extLst>
            </p:cNvPr>
            <p:cNvSpPr txBox="1"/>
            <p:nvPr/>
          </p:nvSpPr>
          <p:spPr>
            <a:xfrm>
              <a:off x="1772278" y="1839109"/>
              <a:ext cx="8506128" cy="2182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Physics for Game Programmers – Grant Palmer</a:t>
              </a:r>
            </a:p>
            <a:p>
              <a:pPr>
                <a:lnSpc>
                  <a:spcPct val="120000"/>
                </a:lnSpc>
              </a:pP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게임엔진물리학 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Game Engine Physics - </a:t>
              </a:r>
              <a:r>
                <a:rPr lang="ko-KR" altLang="en-US" sz="20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이종완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20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AssetStore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HQ Racing Car Model No.1203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hlinkClick r:id="rId3"/>
                </a:rPr>
                <a:t>https://assetstore.unity.com/packages/3d/vehicles/land/hq-racing-car-model-no-1203-139221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EAD5E6-3B2C-482A-A2F4-CACDC21E7185}"/>
                </a:ext>
              </a:extLst>
            </p:cNvPr>
            <p:cNvSpPr txBox="1"/>
            <p:nvPr/>
          </p:nvSpPr>
          <p:spPr>
            <a:xfrm>
              <a:off x="1272273" y="1758717"/>
              <a:ext cx="498855" cy="509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744D9E-FA53-4F4D-A75B-FBDD35B3B1E0}"/>
                </a:ext>
              </a:extLst>
            </p:cNvPr>
            <p:cNvSpPr txBox="1"/>
            <p:nvPr/>
          </p:nvSpPr>
          <p:spPr>
            <a:xfrm>
              <a:off x="1273423" y="2518904"/>
              <a:ext cx="498855" cy="509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6BB013-21E4-4B03-994C-340FDEC5959B}"/>
                </a:ext>
              </a:extLst>
            </p:cNvPr>
            <p:cNvSpPr txBox="1"/>
            <p:nvPr/>
          </p:nvSpPr>
          <p:spPr>
            <a:xfrm>
              <a:off x="1273423" y="3279091"/>
              <a:ext cx="498855" cy="509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03</a:t>
              </a:r>
            </a:p>
          </p:txBody>
        </p:sp>
      </p:grp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4BF676D7-C402-445A-8FEC-D9E74332D47A}"/>
              </a:ext>
            </a:extLst>
          </p:cNvPr>
          <p:cNvSpPr txBox="1">
            <a:spLocks/>
          </p:cNvSpPr>
          <p:nvPr/>
        </p:nvSpPr>
        <p:spPr>
          <a:xfrm>
            <a:off x="109219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4090000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3167697"/>
            <a:ext cx="1219200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D25967-4C66-41AA-9217-6FFC85B02A29}"/>
              </a:ext>
            </a:extLst>
          </p:cNvPr>
          <p:cNvSpPr txBox="1"/>
          <p:nvPr/>
        </p:nvSpPr>
        <p:spPr>
          <a:xfrm>
            <a:off x="2575671" y="3126567"/>
            <a:ext cx="7040657" cy="256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4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C# </a:t>
            </a:r>
            <a:r>
              <a:rPr lang="ko-KR" altLang="en-US" sz="24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기반 </a:t>
            </a:r>
            <a:r>
              <a:rPr lang="en-US" altLang="ko-KR" sz="24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Window Form</a:t>
            </a:r>
            <a:r>
              <a:rPr lang="ko-KR" altLang="en-US" sz="24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과 유니티 엔진을 사용하여 구현</a:t>
            </a:r>
            <a:endParaRPr lang="en-US" altLang="ko-KR" sz="2400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4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- Visual Studio 2019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4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- Windows Forms </a:t>
            </a:r>
            <a:r>
              <a:rPr lang="ko-KR" altLang="en-US" sz="24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앱</a:t>
            </a:r>
            <a:r>
              <a:rPr lang="en-US" altLang="ko-KR" sz="24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(.NET Framework 4.7.2)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24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- Unity Ver.2020.3.5f1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A16042-6684-4D32-89FB-3ECE26561EA1}"/>
              </a:ext>
            </a:extLst>
          </p:cNvPr>
          <p:cNvGrpSpPr/>
          <p:nvPr/>
        </p:nvGrpSpPr>
        <p:grpSpPr>
          <a:xfrm>
            <a:off x="3360012" y="900544"/>
            <a:ext cx="5990134" cy="2202704"/>
            <a:chOff x="3602980" y="900544"/>
            <a:chExt cx="5990134" cy="22027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66BA1F5-4940-427C-BB79-E645E846154F}"/>
                </a:ext>
              </a:extLst>
            </p:cNvPr>
            <p:cNvSpPr/>
            <p:nvPr/>
          </p:nvSpPr>
          <p:spPr>
            <a:xfrm>
              <a:off x="5433369" y="1620982"/>
              <a:ext cx="782782" cy="782782"/>
            </a:xfrm>
            <a:prstGeom prst="ellipse">
              <a:avLst/>
            </a:prstGeom>
            <a:noFill/>
            <a:ln w="63500">
              <a:solidFill>
                <a:srgbClr val="73A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ironpython] C#에서 python 코드 실행하기">
              <a:extLst>
                <a:ext uri="{FF2B5EF4-FFF2-40B4-BE49-F238E27FC236}">
                  <a16:creationId xmlns:a16="http://schemas.microsoft.com/office/drawing/2014/main" id="{33FAB85C-84D1-404C-BF2F-E0BDCC6D6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980" y="1226041"/>
              <a:ext cx="1551710" cy="1551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Unity 실시간 개발 플랫폼 | 3D, 2D VR 및 AR 엔진">
              <a:extLst>
                <a:ext uri="{FF2B5EF4-FFF2-40B4-BE49-F238E27FC236}">
                  <a16:creationId xmlns:a16="http://schemas.microsoft.com/office/drawing/2014/main" id="{6AFDC708-B2DC-4F57-952D-6957849C4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726" y="900544"/>
              <a:ext cx="3849388" cy="220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4BAA54-6106-422A-99D6-38B56926FC88}"/>
                </a:ext>
              </a:extLst>
            </p:cNvPr>
            <p:cNvSpPr txBox="1"/>
            <p:nvPr/>
          </p:nvSpPr>
          <p:spPr>
            <a:xfrm>
              <a:off x="5455107" y="1412208"/>
              <a:ext cx="73930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dirty="0">
                  <a:solidFill>
                    <a:schemeClr val="accent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+</a:t>
              </a:r>
              <a:endParaRPr lang="ko-KR" altLang="en-US" sz="72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3" name="텍스트 상자 75">
            <a:extLst>
              <a:ext uri="{FF2B5EF4-FFF2-40B4-BE49-F238E27FC236}">
                <a16:creationId xmlns:a16="http://schemas.microsoft.com/office/drawing/2014/main" id="{1EB57B34-FD81-45C2-9DE8-2E05B97BD807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상자 74">
            <a:extLst>
              <a:ext uri="{FF2B5EF4-FFF2-40B4-BE49-F238E27FC236}">
                <a16:creationId xmlns:a16="http://schemas.microsoft.com/office/drawing/2014/main" id="{19D5AC4D-8CD9-4A11-9C56-94F822BAC051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179832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03D73-CEE6-43D7-AC48-E6D59E015651}"/>
              </a:ext>
            </a:extLst>
          </p:cNvPr>
          <p:cNvSpPr txBox="1"/>
          <p:nvPr/>
        </p:nvSpPr>
        <p:spPr>
          <a:xfrm>
            <a:off x="1036319" y="784538"/>
            <a:ext cx="984986" cy="318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환경</a:t>
            </a:r>
          </a:p>
        </p:txBody>
      </p:sp>
    </p:spTree>
    <p:extLst>
      <p:ext uri="{BB962C8B-B14F-4D97-AF65-F5344CB8AC3E}">
        <p14:creationId xmlns:p14="http://schemas.microsoft.com/office/powerpoint/2010/main" val="10729574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6C5275-9D40-4AA1-9258-CF83CFE0794A}"/>
              </a:ext>
            </a:extLst>
          </p:cNvPr>
          <p:cNvSpPr txBox="1"/>
          <p:nvPr/>
        </p:nvSpPr>
        <p:spPr>
          <a:xfrm>
            <a:off x="1763077" y="2057431"/>
            <a:ext cx="9736456" cy="265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수치해석적 풀이인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방법을 이용하여 여러 물리 운동 방정식을 풀이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C#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언어를 사용하여 물리 방정식을 코드화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WindowForm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사용하여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차원에서 구현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사용하여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차원에서 구현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AD5E6-3B2C-482A-A2F4-CACDC21E7185}"/>
              </a:ext>
            </a:extLst>
          </p:cNvPr>
          <p:cNvSpPr txBox="1"/>
          <p:nvPr/>
        </p:nvSpPr>
        <p:spPr>
          <a:xfrm>
            <a:off x="1273423" y="1978273"/>
            <a:ext cx="49885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744D9E-FA53-4F4D-A75B-FBDD35B3B1E0}"/>
              </a:ext>
            </a:extLst>
          </p:cNvPr>
          <p:cNvSpPr txBox="1"/>
          <p:nvPr/>
        </p:nvSpPr>
        <p:spPr>
          <a:xfrm>
            <a:off x="1273423" y="2713250"/>
            <a:ext cx="49885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BB013-21E4-4B03-994C-340FDEC5959B}"/>
              </a:ext>
            </a:extLst>
          </p:cNvPr>
          <p:cNvSpPr txBox="1"/>
          <p:nvPr/>
        </p:nvSpPr>
        <p:spPr>
          <a:xfrm>
            <a:off x="1273423" y="3448227"/>
            <a:ext cx="49885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44B00-958B-4A3F-A692-6227205A8428}"/>
              </a:ext>
            </a:extLst>
          </p:cNvPr>
          <p:cNvSpPr txBox="1"/>
          <p:nvPr/>
        </p:nvSpPr>
        <p:spPr>
          <a:xfrm>
            <a:off x="1261819" y="4183204"/>
            <a:ext cx="49885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</a:p>
        </p:txBody>
      </p:sp>
      <p:sp>
        <p:nvSpPr>
          <p:cNvPr id="16" name="텍스트 상자 75">
            <a:extLst>
              <a:ext uri="{FF2B5EF4-FFF2-40B4-BE49-F238E27FC236}">
                <a16:creationId xmlns:a16="http://schemas.microsoft.com/office/drawing/2014/main" id="{954736BC-6657-46A6-AB9E-522A6308D834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텍스트 상자 74">
            <a:extLst>
              <a:ext uri="{FF2B5EF4-FFF2-40B4-BE49-F238E27FC236}">
                <a16:creationId xmlns:a16="http://schemas.microsoft.com/office/drawing/2014/main" id="{50E402FB-27E1-4F3B-8FEE-B63A90CD9359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1798321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CD5098-035F-44C2-B72B-F9C264F1A7AE}"/>
              </a:ext>
            </a:extLst>
          </p:cNvPr>
          <p:cNvSpPr txBox="1"/>
          <p:nvPr/>
        </p:nvSpPr>
        <p:spPr>
          <a:xfrm>
            <a:off x="1036319" y="784538"/>
            <a:ext cx="984986" cy="318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방식</a:t>
            </a:r>
          </a:p>
        </p:txBody>
      </p:sp>
    </p:spTree>
    <p:extLst>
      <p:ext uri="{BB962C8B-B14F-4D97-AF65-F5344CB8AC3E}">
        <p14:creationId xmlns:p14="http://schemas.microsoft.com/office/powerpoint/2010/main" val="22741801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8E92900-8627-4E00-8B10-96A7DB5BB167}"/>
              </a:ext>
            </a:extLst>
          </p:cNvPr>
          <p:cNvSpPr/>
          <p:nvPr/>
        </p:nvSpPr>
        <p:spPr>
          <a:xfrm>
            <a:off x="4191000" y="3044276"/>
            <a:ext cx="3810000" cy="769442"/>
          </a:xfrm>
          <a:prstGeom prst="rect">
            <a:avLst/>
          </a:prstGeom>
          <a:ln cap="rnd">
            <a:solidFill>
              <a:srgbClr val="73AFFF"/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4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4902175" y="3198167"/>
            <a:ext cx="3022626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Method</a:t>
            </a: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>
            <a:off x="4191000" y="3105832"/>
            <a:ext cx="696159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9755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3E5062C5-4F71-4DD1-A34F-FA03A3985619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sz="1600" dirty="0" err="1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Method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C5055-C52F-4DF3-A847-15747D4E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220" y="1785668"/>
            <a:ext cx="3458058" cy="523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F8D1B-CB31-49B0-AC9D-F90CDC894C50}"/>
                  </a:ext>
                </a:extLst>
              </p:cNvPr>
              <p:cNvSpPr txBox="1"/>
              <p:nvPr/>
            </p:nvSpPr>
            <p:spPr>
              <a:xfrm>
                <a:off x="5570220" y="2733197"/>
                <a:ext cx="6186309" cy="2593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solidFill>
                      <a:srgbClr val="73AFF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오일러 법</a:t>
                </a:r>
                <a:endParaRPr lang="en-US" altLang="ko-KR" dirty="0">
                  <a:solidFill>
                    <a:srgbClr val="73A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어떤 물리 모델링에서 위치 값을 원하지만 위치 식을 도출할 수 없고 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속도만 알고 있을 때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미분 방정식의 수치해석 풀이를 사용한다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시간에 따른 속도의 변화가 심한 비선형 그래프에서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오일러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법을 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이용하여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속도를 구하게 되면 실제 값과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계산된 추정 값과의 오차가 커질 수 있다는 한계가 존재한다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F8D1B-CB31-49B0-AC9D-F90CDC894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220" y="2733197"/>
                <a:ext cx="6186309" cy="2593659"/>
              </a:xfrm>
              <a:prstGeom prst="rect">
                <a:avLst/>
              </a:prstGeom>
              <a:blipFill>
                <a:blip r:embed="rId5"/>
                <a:stretch>
                  <a:fillRect l="-887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4EC645-CE73-4EAD-B391-2AA414C6DE4B}"/>
              </a:ext>
            </a:extLst>
          </p:cNvPr>
          <p:cNvSpPr txBox="1"/>
          <p:nvPr/>
        </p:nvSpPr>
        <p:spPr>
          <a:xfrm>
            <a:off x="9028278" y="1862976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오일러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법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BBF8AE-C417-433B-9B20-4AE6A1FD3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02" y="1746632"/>
            <a:ext cx="3766397" cy="33647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B11FE1-AD3F-476E-AE3D-AB3CDFA61407}"/>
              </a:ext>
            </a:extLst>
          </p:cNvPr>
          <p:cNvSpPr txBox="1"/>
          <p:nvPr/>
        </p:nvSpPr>
        <p:spPr>
          <a:xfrm>
            <a:off x="1021832" y="5497807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비선형 그래프</a:t>
            </a:r>
          </a:p>
        </p:txBody>
      </p:sp>
    </p:spTree>
    <p:extLst>
      <p:ext uri="{BB962C8B-B14F-4D97-AF65-F5344CB8AC3E}">
        <p14:creationId xmlns:p14="http://schemas.microsoft.com/office/powerpoint/2010/main" val="22042984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3E5062C5-4F71-4DD1-A34F-FA03A3985619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sz="1600" dirty="0" err="1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43FA1-5D35-4A42-B81E-7016FD2F56CB}"/>
              </a:ext>
            </a:extLst>
          </p:cNvPr>
          <p:cNvSpPr txBox="1"/>
          <p:nvPr/>
        </p:nvSpPr>
        <p:spPr>
          <a:xfrm>
            <a:off x="5795870" y="2315586"/>
            <a:ext cx="6396130" cy="2226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dirty="0" err="1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방법</a:t>
            </a:r>
            <a:endParaRPr lang="en-US" altLang="ko-KR" dirty="0">
              <a:solidFill>
                <a:srgbClr val="73A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방정식은 구하고자 하는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시간의 범위 내에서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시간에 대한 점에서의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기울기를 이용하여 다음 점에서의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값을 계산한다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이렇게 함으로써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오일러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법에서의 한계였던 위치와 시간에 대한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비선형 그래프에서도 상당히 정확한 값을 얻을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6F7996A-7F1C-4115-8466-55E62C772409}"/>
              </a:ext>
            </a:extLst>
          </p:cNvPr>
          <p:cNvGrpSpPr/>
          <p:nvPr/>
        </p:nvGrpSpPr>
        <p:grpSpPr>
          <a:xfrm>
            <a:off x="691302" y="1746632"/>
            <a:ext cx="3958135" cy="4208686"/>
            <a:chOff x="807422" y="1428516"/>
            <a:chExt cx="3958135" cy="420868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D69A34-83B4-4F20-BEA1-262A0727F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870" y="1428516"/>
              <a:ext cx="3544344" cy="354434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2D5A44-EF7C-4906-A9D7-5AC232F7903D}"/>
                </a:ext>
              </a:extLst>
            </p:cNvPr>
            <p:cNvSpPr txBox="1"/>
            <p:nvPr/>
          </p:nvSpPr>
          <p:spPr>
            <a:xfrm>
              <a:off x="807422" y="5267870"/>
              <a:ext cx="3958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그림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2. </a:t>
              </a: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룽게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</a:t>
              </a: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쿠타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방정식의 시각화 그래프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0230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641D712-0B22-44A7-8C1D-848AF721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텍스트 상자 75">
            <a:extLst>
              <a:ext uri="{FF2B5EF4-FFF2-40B4-BE49-F238E27FC236}">
                <a16:creationId xmlns:a16="http://schemas.microsoft.com/office/drawing/2014/main" id="{1C8AE997-D672-499D-8A57-79F5C22788EF}"/>
              </a:ext>
            </a:extLst>
          </p:cNvPr>
          <p:cNvSpPr txBox="1">
            <a:spLocks/>
          </p:cNvSpPr>
          <p:nvPr/>
        </p:nvSpPr>
        <p:spPr>
          <a:xfrm>
            <a:off x="522646" y="448379"/>
            <a:ext cx="569553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5EB1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600" b="1" dirty="0">
              <a:solidFill>
                <a:srgbClr val="5EB1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텍스트 상자 74">
            <a:extLst>
              <a:ext uri="{FF2B5EF4-FFF2-40B4-BE49-F238E27FC236}">
                <a16:creationId xmlns:a16="http://schemas.microsoft.com/office/drawing/2014/main" id="{3E5062C5-4F71-4DD1-A34F-FA03A3985619}"/>
              </a:ext>
            </a:extLst>
          </p:cNvPr>
          <p:cNvSpPr txBox="1">
            <a:spLocks/>
          </p:cNvSpPr>
          <p:nvPr/>
        </p:nvSpPr>
        <p:spPr>
          <a:xfrm>
            <a:off x="1036319" y="445984"/>
            <a:ext cx="277941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sz="1600" dirty="0" err="1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sz="1600" dirty="0">
                <a:ln w="12700" cap="flat" cmpd="sng">
                  <a:noFill/>
                  <a:prstDash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4DD5B-3BE1-4A3E-B70E-48D09D211341}"/>
              </a:ext>
            </a:extLst>
          </p:cNvPr>
          <p:cNvSpPr txBox="1"/>
          <p:nvPr/>
        </p:nvSpPr>
        <p:spPr>
          <a:xfrm>
            <a:off x="2748320" y="1955487"/>
            <a:ext cx="6695359" cy="2947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Boundary Conditions(</a:t>
            </a:r>
            <a:r>
              <a:rPr lang="ko-KR" altLang="en-US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경계 조건</a:t>
            </a:r>
            <a:r>
              <a:rPr lang="en-US" altLang="ko-KR" dirty="0">
                <a:solidFill>
                  <a:srgbClr val="73A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룽게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방정식을 풀기 위해서는 초기값을 알아야 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여기서 초기값이란 예를 들어 탄환의 비행에 대한 물리를 모델링 한다면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탄환의 초기 속도와 초기 위치라고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Runge-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Kutta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방정식은 독립 변수를 연속적으로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증가시키는 방법인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Marching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프로세스를 사용하여 이러한 유형의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ODE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해결하며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단계마다 종속 변수의 값을 업데이트한다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83157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4872</TotalTime>
  <Pages>20</Pages>
  <Words>6501</Words>
  <Characters>0</Characters>
  <Application>Microsoft Office PowerPoint</Application>
  <DocSecurity>0</DocSecurity>
  <PresentationFormat>와이드스크린</PresentationFormat>
  <Lines>0</Lines>
  <Paragraphs>934</Paragraphs>
  <Slides>39</Slides>
  <Notes>36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나눔스퀘어_ac Bold</vt:lpstr>
      <vt:lpstr>맑은 고딕</vt:lpstr>
      <vt:lpstr>나눔스퀘어_ac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HyeonJun Hong</cp:lastModifiedBy>
  <cp:revision>309</cp:revision>
  <dcterms:modified xsi:type="dcterms:W3CDTF">2021-12-12T18:37:08Z</dcterms:modified>
  <cp:version>9.101.23.39576</cp:version>
</cp:coreProperties>
</file>